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5.xml" ContentType="application/vnd.openxmlformats-officedocument.drawingml.chartshape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6.xml" ContentType="application/vnd.openxmlformats-officedocument.drawingml.chartshapes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7.xml" ContentType="application/vnd.openxmlformats-officedocument.drawingml.chartshapes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8.xml" ContentType="application/vnd.openxmlformats-officedocument.drawingml.chartshape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4"/>
  </p:notesMasterIdLst>
  <p:sldIdLst>
    <p:sldId id="304" r:id="rId2"/>
    <p:sldId id="356" r:id="rId3"/>
    <p:sldId id="321" r:id="rId4"/>
    <p:sldId id="272" r:id="rId5"/>
    <p:sldId id="302" r:id="rId6"/>
    <p:sldId id="303" r:id="rId7"/>
    <p:sldId id="320" r:id="rId8"/>
    <p:sldId id="306" r:id="rId9"/>
    <p:sldId id="307" r:id="rId10"/>
    <p:sldId id="341" r:id="rId11"/>
    <p:sldId id="342" r:id="rId12"/>
    <p:sldId id="328" r:id="rId13"/>
    <p:sldId id="343" r:id="rId14"/>
    <p:sldId id="344" r:id="rId15"/>
    <p:sldId id="345" r:id="rId16"/>
    <p:sldId id="346" r:id="rId17"/>
    <p:sldId id="347" r:id="rId18"/>
    <p:sldId id="348" r:id="rId19"/>
    <p:sldId id="324" r:id="rId20"/>
    <p:sldId id="349" r:id="rId21"/>
    <p:sldId id="350" r:id="rId22"/>
    <p:sldId id="351" r:id="rId23"/>
    <p:sldId id="325" r:id="rId24"/>
    <p:sldId id="311" r:id="rId25"/>
    <p:sldId id="352" r:id="rId26"/>
    <p:sldId id="353" r:id="rId27"/>
    <p:sldId id="354" r:id="rId28"/>
    <p:sldId id="355" r:id="rId29"/>
    <p:sldId id="323" r:id="rId30"/>
    <p:sldId id="326" r:id="rId31"/>
    <p:sldId id="335" r:id="rId32"/>
    <p:sldId id="305" r:id="rId33"/>
  </p:sldIdLst>
  <p:sldSz cx="22860000" cy="12801600"/>
  <p:notesSz cx="6858000" cy="9144000"/>
  <p:custDataLst>
    <p:tags r:id="rId3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7200" userDrawn="1">
          <p15:clr>
            <a:srgbClr val="A4A3A4"/>
          </p15:clr>
        </p15:guide>
        <p15:guide id="3" orient="horz" pos="1174" userDrawn="1">
          <p15:clr>
            <a:srgbClr val="A4A3A4"/>
          </p15:clr>
        </p15:guide>
        <p15:guide id="4" orient="horz" pos="4599" userDrawn="1">
          <p15:clr>
            <a:srgbClr val="A4A3A4"/>
          </p15:clr>
        </p15:guide>
        <p15:guide id="5" pos="8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7FCB"/>
    <a:srgbClr val="86BACC"/>
    <a:srgbClr val="64ADD3"/>
    <a:srgbClr val="3D9DE0"/>
    <a:srgbClr val="0096FF"/>
    <a:srgbClr val="0F85F1"/>
    <a:srgbClr val="287ED7"/>
    <a:srgbClr val="323B43"/>
    <a:srgbClr val="32589A"/>
    <a:srgbClr val="667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60"/>
    <p:restoredTop sz="94721"/>
  </p:normalViewPr>
  <p:slideViewPr>
    <p:cSldViewPr snapToGrid="0" showGuides="1">
      <p:cViewPr>
        <p:scale>
          <a:sx n="44" d="100"/>
          <a:sy n="44" d="100"/>
        </p:scale>
        <p:origin x="1240" y="776"/>
      </p:cViewPr>
      <p:guideLst>
        <p:guide orient="horz" pos="4032"/>
        <p:guide pos="7200"/>
        <p:guide orient="horz" pos="1174"/>
        <p:guide orient="horz" pos="4599"/>
        <p:guide pos="8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50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tags" Target="tags/tag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4" Type="http://schemas.openxmlformats.org/officeDocument/2006/relationships/chartUserShapes" Target="../drawings/drawing1.xm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4" Type="http://schemas.openxmlformats.org/officeDocument/2006/relationships/chartUserShapes" Target="../drawings/drawing2.xml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4" Type="http://schemas.openxmlformats.org/officeDocument/2006/relationships/chartUserShapes" Target="../drawings/drawing3.xml"/><Relationship Id="rId1" Type="http://schemas.microsoft.com/office/2011/relationships/chartStyle" Target="style3.xml"/><Relationship Id="rId2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4" Type="http://schemas.openxmlformats.org/officeDocument/2006/relationships/chartUserShapes" Target="../drawings/drawing4.xml"/><Relationship Id="rId1" Type="http://schemas.microsoft.com/office/2011/relationships/chartStyle" Target="style4.xml"/><Relationship Id="rId2" Type="http://schemas.microsoft.com/office/2011/relationships/chartColorStyle" Target="colors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4" Type="http://schemas.openxmlformats.org/officeDocument/2006/relationships/chartUserShapes" Target="../drawings/drawing5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4" Type="http://schemas.openxmlformats.org/officeDocument/2006/relationships/chartUserShapes" Target="../drawings/drawing6.xml"/><Relationship Id="rId1" Type="http://schemas.microsoft.com/office/2011/relationships/chartStyle" Target="style6.xml"/><Relationship Id="rId2" Type="http://schemas.microsoft.com/office/2011/relationships/chartColorStyle" Target="colors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4" Type="http://schemas.openxmlformats.org/officeDocument/2006/relationships/chartUserShapes" Target="../drawings/drawing7.xml"/><Relationship Id="rId1" Type="http://schemas.microsoft.com/office/2011/relationships/chartStyle" Target="style7.xml"/><Relationship Id="rId2" Type="http://schemas.microsoft.com/office/2011/relationships/chartColorStyle" Target="colors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4" Type="http://schemas.openxmlformats.org/officeDocument/2006/relationships/chartUserShapes" Target="../drawings/drawing8.xml"/><Relationship Id="rId1" Type="http://schemas.microsoft.com/office/2011/relationships/chartStyle" Target="style8.xml"/><Relationship Id="rId2" Type="http://schemas.microsoft.com/office/2011/relationships/chartColorStyle" Target="colors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AAD382-2E1A-4E15-9D09-1B0FB1158DAA}" type="doc">
      <dgm:prSet loTypeId="urn:microsoft.com/office/officeart/2005/8/layout/radial4" loCatId="relationship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3715D03E-7406-A646-981D-3ACAF957ABE5}">
      <dgm:prSet/>
      <dgm:spPr/>
      <dgm:t>
        <a:bodyPr/>
        <a:lstStyle/>
        <a:p>
          <a:endParaRPr lang="en-US" dirty="0"/>
        </a:p>
      </dgm:t>
    </dgm:pt>
    <dgm:pt modelId="{433BA6E9-BDC4-6240-BFE9-A4AC7031C663}" type="parTrans" cxnId="{2F012E46-81BB-A546-BEC1-EDBA7EBF5CDC}">
      <dgm:prSet/>
      <dgm:spPr/>
      <dgm:t>
        <a:bodyPr/>
        <a:lstStyle/>
        <a:p>
          <a:endParaRPr lang="en-US"/>
        </a:p>
      </dgm:t>
    </dgm:pt>
    <dgm:pt modelId="{61FDEA46-ADFD-1641-AF5C-722C10D37A5A}" type="sibTrans" cxnId="{2F012E46-81BB-A546-BEC1-EDBA7EBF5CDC}">
      <dgm:prSet/>
      <dgm:spPr/>
      <dgm:t>
        <a:bodyPr/>
        <a:lstStyle/>
        <a:p>
          <a:endParaRPr lang="en-US"/>
        </a:p>
      </dgm:t>
    </dgm:pt>
    <dgm:pt modelId="{D0E18C99-B052-6245-85A2-068E30D02E6B}">
      <dgm:prSet custT="1"/>
      <dgm:spPr/>
      <dgm:t>
        <a:bodyPr/>
        <a:lstStyle/>
        <a:p>
          <a:r>
            <a:rPr lang="en-US" altLang="zh-CN" sz="4000" b="1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Crimes</a:t>
          </a:r>
          <a:endParaRPr lang="en-US" sz="4000" b="1" dirty="0"/>
        </a:p>
      </dgm:t>
    </dgm:pt>
    <dgm:pt modelId="{9F0336BB-1479-6D42-AD3B-8A328A7E00F5}" type="sibTrans" cxnId="{4E2496AC-74C5-C245-A822-6219731324D5}">
      <dgm:prSet/>
      <dgm:spPr/>
      <dgm:t>
        <a:bodyPr/>
        <a:lstStyle/>
        <a:p>
          <a:endParaRPr lang="en-US"/>
        </a:p>
      </dgm:t>
    </dgm:pt>
    <dgm:pt modelId="{4544A8C2-6C55-7342-93A7-E156FEFBD3E3}" type="parTrans" cxnId="{4E2496AC-74C5-C245-A822-6219731324D5}">
      <dgm:prSet/>
      <dgm:spPr/>
      <dgm:t>
        <a:bodyPr/>
        <a:lstStyle/>
        <a:p>
          <a:endParaRPr lang="en-US"/>
        </a:p>
      </dgm:t>
    </dgm:pt>
    <dgm:pt modelId="{011394E9-F3E6-46F9-B587-BE022F2ED7ED}">
      <dgm:prSet phldrT="[Text]" custT="1"/>
      <dgm:spPr/>
      <dgm:t>
        <a:bodyPr/>
        <a:lstStyle/>
        <a:p>
          <a:r>
            <a:rPr lang="en-US" altLang="zh-CN" sz="4000" b="1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311</a:t>
          </a:r>
          <a:r>
            <a:rPr lang="en-US" altLang="zh-CN" sz="4000" b="1" baseline="0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 </a:t>
          </a:r>
          <a:r>
            <a:rPr lang="en-US" altLang="zh-CN" sz="4000" b="1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Calls</a:t>
          </a:r>
          <a:endParaRPr lang="en-US" sz="4000" b="1" dirty="0">
            <a:latin typeface="Futura Lt BT" panose="020B0402020204020303" pitchFamily="34" charset="0"/>
          </a:endParaRPr>
        </a:p>
      </dgm:t>
    </dgm:pt>
    <dgm:pt modelId="{A31A5317-E025-47BB-98ED-497B94D6AC00}" type="sibTrans" cxnId="{6499F284-28C4-400C-975B-906BA90F6DAF}">
      <dgm:prSet/>
      <dgm:spPr/>
      <dgm:t>
        <a:bodyPr/>
        <a:lstStyle/>
        <a:p>
          <a:endParaRPr lang="en-US"/>
        </a:p>
      </dgm:t>
    </dgm:pt>
    <dgm:pt modelId="{53FD9416-7A86-41E6-96AF-4278A09B2578}" type="parTrans" cxnId="{6499F284-28C4-400C-975B-906BA90F6DAF}">
      <dgm:prSet/>
      <dgm:spPr/>
      <dgm:t>
        <a:bodyPr/>
        <a:lstStyle/>
        <a:p>
          <a:endParaRPr lang="en-US"/>
        </a:p>
      </dgm:t>
    </dgm:pt>
    <dgm:pt modelId="{45F9CC71-F041-A84F-A997-5EAFA6F9DA00}">
      <dgm:prSet phldrT="[Text]" custT="1"/>
      <dgm:spPr/>
      <dgm:t>
        <a:bodyPr/>
        <a:lstStyle/>
        <a:p>
          <a:r>
            <a:rPr lang="en-US" sz="3600" b="1" dirty="0" smtClean="0"/>
            <a:t>Living Condition of the Homeless People</a:t>
          </a:r>
          <a:endParaRPr lang="en-US" sz="3600" b="1" dirty="0">
            <a:latin typeface="Futura Lt BT" panose="020B0402020204020303" pitchFamily="34" charset="0"/>
          </a:endParaRPr>
        </a:p>
      </dgm:t>
    </dgm:pt>
    <dgm:pt modelId="{31AC94B8-C987-9047-816C-A7D9FA1997A6}" type="sibTrans" cxnId="{0B783633-3668-2240-B92F-95FF13356415}">
      <dgm:prSet/>
      <dgm:spPr/>
      <dgm:t>
        <a:bodyPr/>
        <a:lstStyle/>
        <a:p>
          <a:endParaRPr lang="en-US"/>
        </a:p>
      </dgm:t>
    </dgm:pt>
    <dgm:pt modelId="{9C999C32-154C-ED46-BD43-877AC2D069F2}" type="parTrans" cxnId="{0B783633-3668-2240-B92F-95FF13356415}">
      <dgm:prSet/>
      <dgm:spPr/>
      <dgm:t>
        <a:bodyPr/>
        <a:lstStyle/>
        <a:p>
          <a:endParaRPr lang="en-US"/>
        </a:p>
      </dgm:t>
    </dgm:pt>
    <dgm:pt modelId="{F036C93E-A7C1-6447-A78D-5168E74627CB}">
      <dgm:prSet custT="1"/>
      <dgm:spPr/>
      <dgm:t>
        <a:bodyPr/>
        <a:lstStyle/>
        <a:p>
          <a:r>
            <a:rPr lang="en-US" altLang="zh-CN" sz="4000" b="1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Shelters</a:t>
          </a:r>
          <a:endParaRPr lang="en-US" sz="4000" b="1" dirty="0" smtClean="0">
            <a:solidFill>
              <a:schemeClr val="dk1"/>
            </a:solidFill>
            <a:latin typeface="Carme"/>
            <a:ea typeface="Carme"/>
            <a:cs typeface="Carme"/>
            <a:sym typeface="Carme"/>
          </a:endParaRPr>
        </a:p>
      </dgm:t>
    </dgm:pt>
    <dgm:pt modelId="{9BE25995-DAE5-E144-BF03-9584941B1383}" type="parTrans" cxnId="{9A802EB0-3615-204B-BC3B-C42E44E58614}">
      <dgm:prSet/>
      <dgm:spPr/>
      <dgm:t>
        <a:bodyPr/>
        <a:lstStyle/>
        <a:p>
          <a:endParaRPr lang="en-US"/>
        </a:p>
      </dgm:t>
    </dgm:pt>
    <dgm:pt modelId="{8D429F52-8FF3-8F46-8EFF-DA637AC82967}" type="sibTrans" cxnId="{9A802EB0-3615-204B-BC3B-C42E44E58614}">
      <dgm:prSet/>
      <dgm:spPr/>
      <dgm:t>
        <a:bodyPr/>
        <a:lstStyle/>
        <a:p>
          <a:endParaRPr lang="en-US"/>
        </a:p>
      </dgm:t>
    </dgm:pt>
    <dgm:pt modelId="{6DDEC3C8-9D95-48A2-9156-8850122F942F}" type="pres">
      <dgm:prSet presAssocID="{A2AAD382-2E1A-4E15-9D09-1B0FB1158DAA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3A17253-C85C-BF41-B445-D036D31CE293}" type="pres">
      <dgm:prSet presAssocID="{45F9CC71-F041-A84F-A997-5EAFA6F9DA00}" presName="centerShape" presStyleLbl="node0" presStyleIdx="0" presStyleCnt="1" custScaleX="182519" custLinFactNeighborX="-1449" custLinFactNeighborY="3342"/>
      <dgm:spPr/>
      <dgm:t>
        <a:bodyPr/>
        <a:lstStyle/>
        <a:p>
          <a:endParaRPr lang="en-US"/>
        </a:p>
      </dgm:t>
    </dgm:pt>
    <dgm:pt modelId="{AB39FE32-5B97-4B87-A998-DBC49C971999}" type="pres">
      <dgm:prSet presAssocID="{53FD9416-7A86-41E6-96AF-4278A09B2578}" presName="parTrans" presStyleLbl="bgSibTrans2D1" presStyleIdx="0" presStyleCnt="3"/>
      <dgm:spPr/>
      <dgm:t>
        <a:bodyPr/>
        <a:lstStyle/>
        <a:p>
          <a:endParaRPr lang="en-US"/>
        </a:p>
      </dgm:t>
    </dgm:pt>
    <dgm:pt modelId="{DE889D92-03E5-4838-A456-BDA1EE518154}" type="pres">
      <dgm:prSet presAssocID="{011394E9-F3E6-46F9-B587-BE022F2ED7ED}" presName="node" presStyleLbl="node1" presStyleIdx="0" presStyleCnt="3" custScaleX="90917" custScaleY="96261" custRadScaleRad="120942" custRadScaleInc="1512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491A03-B6B6-024B-9FEB-62FB8FA80722}" type="pres">
      <dgm:prSet presAssocID="{4544A8C2-6C55-7342-93A7-E156FEFBD3E3}" presName="parTrans" presStyleLbl="bgSibTrans2D1" presStyleIdx="1" presStyleCnt="3" custLinFactNeighborX="3954" custLinFactNeighborY="-4528"/>
      <dgm:spPr/>
      <dgm:t>
        <a:bodyPr/>
        <a:lstStyle/>
        <a:p>
          <a:endParaRPr lang="en-US"/>
        </a:p>
      </dgm:t>
    </dgm:pt>
    <dgm:pt modelId="{69DA0FE2-74AA-5D42-9EEF-F1F81D8B7852}" type="pres">
      <dgm:prSet presAssocID="{D0E18C99-B052-6245-85A2-068E30D02E6B}" presName="node" presStyleLbl="node1" presStyleIdx="1" presStyleCnt="3" custScaleX="83794" custScaleY="93313" custRadScaleRad="86057" custRadScaleInc="-29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937220-50A3-BA45-88C3-C7C78750388F}" type="pres">
      <dgm:prSet presAssocID="{9BE25995-DAE5-E144-BF03-9584941B1383}" presName="parTrans" presStyleLbl="bgSibTrans2D1" presStyleIdx="2" presStyleCnt="3"/>
      <dgm:spPr/>
      <dgm:t>
        <a:bodyPr/>
        <a:lstStyle/>
        <a:p>
          <a:endParaRPr lang="en-US"/>
        </a:p>
      </dgm:t>
    </dgm:pt>
    <dgm:pt modelId="{6A9536B3-4C2F-8444-9915-A6E658C66FC0}" type="pres">
      <dgm:prSet presAssocID="{F036C93E-A7C1-6447-A78D-5168E74627CB}" presName="node" presStyleLbl="node1" presStyleIdx="2" presStyleCnt="3" custScaleX="81732" custScaleY="98929" custRadScaleRad="115405" custRadScaleInc="-19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8511955-3A05-F34D-BA6C-503079B97D80}" type="presOf" srcId="{011394E9-F3E6-46F9-B587-BE022F2ED7ED}" destId="{DE889D92-03E5-4838-A456-BDA1EE518154}" srcOrd="0" destOrd="0" presId="urn:microsoft.com/office/officeart/2005/8/layout/radial4"/>
    <dgm:cxn modelId="{7198C127-CE68-7842-BB8D-6CC93741FBA9}" type="presOf" srcId="{53FD9416-7A86-41E6-96AF-4278A09B2578}" destId="{AB39FE32-5B97-4B87-A998-DBC49C971999}" srcOrd="0" destOrd="0" presId="urn:microsoft.com/office/officeart/2005/8/layout/radial4"/>
    <dgm:cxn modelId="{3478482D-D9E2-6B45-BFDD-11DB10DD4A05}" type="presOf" srcId="{F036C93E-A7C1-6447-A78D-5168E74627CB}" destId="{6A9536B3-4C2F-8444-9915-A6E658C66FC0}" srcOrd="0" destOrd="0" presId="urn:microsoft.com/office/officeart/2005/8/layout/radial4"/>
    <dgm:cxn modelId="{0B783633-3668-2240-B92F-95FF13356415}" srcId="{A2AAD382-2E1A-4E15-9D09-1B0FB1158DAA}" destId="{45F9CC71-F041-A84F-A997-5EAFA6F9DA00}" srcOrd="0" destOrd="0" parTransId="{9C999C32-154C-ED46-BD43-877AC2D069F2}" sibTransId="{31AC94B8-C987-9047-816C-A7D9FA1997A6}"/>
    <dgm:cxn modelId="{6CAF0163-F0C1-204C-A52D-2A2EB4653D1D}" type="presOf" srcId="{9BE25995-DAE5-E144-BF03-9584941B1383}" destId="{92937220-50A3-BA45-88C3-C7C78750388F}" srcOrd="0" destOrd="0" presId="urn:microsoft.com/office/officeart/2005/8/layout/radial4"/>
    <dgm:cxn modelId="{9A802EB0-3615-204B-BC3B-C42E44E58614}" srcId="{45F9CC71-F041-A84F-A997-5EAFA6F9DA00}" destId="{F036C93E-A7C1-6447-A78D-5168E74627CB}" srcOrd="2" destOrd="0" parTransId="{9BE25995-DAE5-E144-BF03-9584941B1383}" sibTransId="{8D429F52-8FF3-8F46-8EFF-DA637AC82967}"/>
    <dgm:cxn modelId="{6499F284-28C4-400C-975B-906BA90F6DAF}" srcId="{45F9CC71-F041-A84F-A997-5EAFA6F9DA00}" destId="{011394E9-F3E6-46F9-B587-BE022F2ED7ED}" srcOrd="0" destOrd="0" parTransId="{53FD9416-7A86-41E6-96AF-4278A09B2578}" sibTransId="{A31A5317-E025-47BB-98ED-497B94D6AC00}"/>
    <dgm:cxn modelId="{5407D50E-4EF0-3945-BAAF-90B29B51752E}" type="presOf" srcId="{45F9CC71-F041-A84F-A997-5EAFA6F9DA00}" destId="{C3A17253-C85C-BF41-B445-D036D31CE293}" srcOrd="0" destOrd="0" presId="urn:microsoft.com/office/officeart/2005/8/layout/radial4"/>
    <dgm:cxn modelId="{6A76181E-B2C8-4146-8B0C-17226512E37C}" type="presOf" srcId="{A2AAD382-2E1A-4E15-9D09-1B0FB1158DAA}" destId="{6DDEC3C8-9D95-48A2-9156-8850122F942F}" srcOrd="0" destOrd="0" presId="urn:microsoft.com/office/officeart/2005/8/layout/radial4"/>
    <dgm:cxn modelId="{2E0CF3A1-E5AC-E946-BF33-EED023350CA6}" type="presOf" srcId="{D0E18C99-B052-6245-85A2-068E30D02E6B}" destId="{69DA0FE2-74AA-5D42-9EEF-F1F81D8B7852}" srcOrd="0" destOrd="0" presId="urn:microsoft.com/office/officeart/2005/8/layout/radial4"/>
    <dgm:cxn modelId="{2F012E46-81BB-A546-BEC1-EDBA7EBF5CDC}" srcId="{A2AAD382-2E1A-4E15-9D09-1B0FB1158DAA}" destId="{3715D03E-7406-A646-981D-3ACAF957ABE5}" srcOrd="1" destOrd="0" parTransId="{433BA6E9-BDC4-6240-BFE9-A4AC7031C663}" sibTransId="{61FDEA46-ADFD-1641-AF5C-722C10D37A5A}"/>
    <dgm:cxn modelId="{FEE3C0EC-3817-CC44-9A33-2B094C149C2D}" type="presOf" srcId="{4544A8C2-6C55-7342-93A7-E156FEFBD3E3}" destId="{D6491A03-B6B6-024B-9FEB-62FB8FA80722}" srcOrd="0" destOrd="0" presId="urn:microsoft.com/office/officeart/2005/8/layout/radial4"/>
    <dgm:cxn modelId="{4E2496AC-74C5-C245-A822-6219731324D5}" srcId="{45F9CC71-F041-A84F-A997-5EAFA6F9DA00}" destId="{D0E18C99-B052-6245-85A2-068E30D02E6B}" srcOrd="1" destOrd="0" parTransId="{4544A8C2-6C55-7342-93A7-E156FEFBD3E3}" sibTransId="{9F0336BB-1479-6D42-AD3B-8A328A7E00F5}"/>
    <dgm:cxn modelId="{5E8D6B1B-B5D8-C14E-9F02-6E5C70AB3740}" type="presParOf" srcId="{6DDEC3C8-9D95-48A2-9156-8850122F942F}" destId="{C3A17253-C85C-BF41-B445-D036D31CE293}" srcOrd="0" destOrd="0" presId="urn:microsoft.com/office/officeart/2005/8/layout/radial4"/>
    <dgm:cxn modelId="{7DF08482-99E0-014C-BB2D-B010965BEFC7}" type="presParOf" srcId="{6DDEC3C8-9D95-48A2-9156-8850122F942F}" destId="{AB39FE32-5B97-4B87-A998-DBC49C971999}" srcOrd="1" destOrd="0" presId="urn:microsoft.com/office/officeart/2005/8/layout/radial4"/>
    <dgm:cxn modelId="{12CA56A1-08D0-ED4F-B3B1-522140C7DD2B}" type="presParOf" srcId="{6DDEC3C8-9D95-48A2-9156-8850122F942F}" destId="{DE889D92-03E5-4838-A456-BDA1EE518154}" srcOrd="2" destOrd="0" presId="urn:microsoft.com/office/officeart/2005/8/layout/radial4"/>
    <dgm:cxn modelId="{17DB8039-8F9C-FA4F-86E2-02D9AAB69743}" type="presParOf" srcId="{6DDEC3C8-9D95-48A2-9156-8850122F942F}" destId="{D6491A03-B6B6-024B-9FEB-62FB8FA80722}" srcOrd="3" destOrd="0" presId="urn:microsoft.com/office/officeart/2005/8/layout/radial4"/>
    <dgm:cxn modelId="{195A15E0-040D-704D-988A-ED07E7FD81DA}" type="presParOf" srcId="{6DDEC3C8-9D95-48A2-9156-8850122F942F}" destId="{69DA0FE2-74AA-5D42-9EEF-F1F81D8B7852}" srcOrd="4" destOrd="0" presId="urn:microsoft.com/office/officeart/2005/8/layout/radial4"/>
    <dgm:cxn modelId="{32726078-6A6F-CC44-B326-8F43C882C0D1}" type="presParOf" srcId="{6DDEC3C8-9D95-48A2-9156-8850122F942F}" destId="{92937220-50A3-BA45-88C3-C7C78750388F}" srcOrd="5" destOrd="0" presId="urn:microsoft.com/office/officeart/2005/8/layout/radial4"/>
    <dgm:cxn modelId="{19CE5207-DDF3-0845-9EA5-EB3C62A689EA}" type="presParOf" srcId="{6DDEC3C8-9D95-48A2-9156-8850122F942F}" destId="{6A9536B3-4C2F-8444-9915-A6E658C66FC0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AAD382-2E1A-4E15-9D09-1B0FB1158DAA}" type="doc">
      <dgm:prSet loTypeId="urn:microsoft.com/office/officeart/2005/8/layout/radial4" loCatId="relationship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45F9CC71-F041-A84F-A997-5EAFA6F9DA00}">
      <dgm:prSet phldrT="[Text]" custT="1"/>
      <dgm:spPr/>
      <dgm:t>
        <a:bodyPr/>
        <a:lstStyle/>
        <a:p>
          <a:r>
            <a:rPr lang="en-US" sz="3600" b="1" dirty="0" smtClean="0"/>
            <a:t>Area Condition</a:t>
          </a:r>
          <a:endParaRPr lang="en-US" sz="3600" b="1" dirty="0">
            <a:latin typeface="Futura Lt BT" panose="020B0402020204020303" pitchFamily="34" charset="0"/>
          </a:endParaRPr>
        </a:p>
      </dgm:t>
    </dgm:pt>
    <dgm:pt modelId="{31AC94B8-C987-9047-816C-A7D9FA1997A6}" type="sibTrans" cxnId="{0B783633-3668-2240-B92F-95FF13356415}">
      <dgm:prSet/>
      <dgm:spPr/>
      <dgm:t>
        <a:bodyPr/>
        <a:lstStyle/>
        <a:p>
          <a:endParaRPr lang="en-US"/>
        </a:p>
      </dgm:t>
    </dgm:pt>
    <dgm:pt modelId="{9C999C32-154C-ED46-BD43-877AC2D069F2}" type="parTrans" cxnId="{0B783633-3668-2240-B92F-95FF13356415}">
      <dgm:prSet/>
      <dgm:spPr/>
      <dgm:t>
        <a:bodyPr/>
        <a:lstStyle/>
        <a:p>
          <a:endParaRPr lang="en-US"/>
        </a:p>
      </dgm:t>
    </dgm:pt>
    <dgm:pt modelId="{011394E9-F3E6-46F9-B587-BE022F2ED7ED}">
      <dgm:prSet phldrT="[Text]" custT="1"/>
      <dgm:spPr/>
      <dgm:t>
        <a:bodyPr/>
        <a:lstStyle/>
        <a:p>
          <a:r>
            <a:rPr lang="en-US" altLang="zh-CN" sz="4000" b="1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Homeless</a:t>
          </a:r>
          <a:r>
            <a:rPr lang="en-US" altLang="zh-CN" sz="4000" b="1" baseline="0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 </a:t>
          </a:r>
          <a:r>
            <a:rPr lang="en-US" altLang="zh-CN" sz="4000" b="1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Count</a:t>
          </a:r>
          <a:endParaRPr lang="en-US" sz="4000" b="1" dirty="0">
            <a:latin typeface="Futura Lt BT" panose="020B0402020204020303" pitchFamily="34" charset="0"/>
          </a:endParaRPr>
        </a:p>
      </dgm:t>
    </dgm:pt>
    <dgm:pt modelId="{A31A5317-E025-47BB-98ED-497B94D6AC00}" type="sibTrans" cxnId="{6499F284-28C4-400C-975B-906BA90F6DAF}">
      <dgm:prSet/>
      <dgm:spPr/>
      <dgm:t>
        <a:bodyPr/>
        <a:lstStyle/>
        <a:p>
          <a:endParaRPr lang="en-US"/>
        </a:p>
      </dgm:t>
    </dgm:pt>
    <dgm:pt modelId="{53FD9416-7A86-41E6-96AF-4278A09B2578}" type="parTrans" cxnId="{6499F284-28C4-400C-975B-906BA90F6DAF}">
      <dgm:prSet/>
      <dgm:spPr/>
      <dgm:t>
        <a:bodyPr/>
        <a:lstStyle/>
        <a:p>
          <a:endParaRPr lang="en-US"/>
        </a:p>
      </dgm:t>
    </dgm:pt>
    <dgm:pt modelId="{3715D03E-7406-A646-981D-3ACAF957ABE5}">
      <dgm:prSet/>
      <dgm:spPr/>
      <dgm:t>
        <a:bodyPr/>
        <a:lstStyle/>
        <a:p>
          <a:endParaRPr lang="en-US" dirty="0"/>
        </a:p>
      </dgm:t>
    </dgm:pt>
    <dgm:pt modelId="{61FDEA46-ADFD-1641-AF5C-722C10D37A5A}" type="sibTrans" cxnId="{2F012E46-81BB-A546-BEC1-EDBA7EBF5CDC}">
      <dgm:prSet/>
      <dgm:spPr/>
      <dgm:t>
        <a:bodyPr/>
        <a:lstStyle/>
        <a:p>
          <a:endParaRPr lang="en-US"/>
        </a:p>
      </dgm:t>
    </dgm:pt>
    <dgm:pt modelId="{433BA6E9-BDC4-6240-BFE9-A4AC7031C663}" type="parTrans" cxnId="{2F012E46-81BB-A546-BEC1-EDBA7EBF5CDC}">
      <dgm:prSet/>
      <dgm:spPr/>
      <dgm:t>
        <a:bodyPr/>
        <a:lstStyle/>
        <a:p>
          <a:endParaRPr lang="en-US"/>
        </a:p>
      </dgm:t>
    </dgm:pt>
    <dgm:pt modelId="{D0E18C99-B052-6245-85A2-068E30D02E6B}">
      <dgm:prSet custT="1"/>
      <dgm:spPr/>
      <dgm:t>
        <a:bodyPr/>
        <a:lstStyle/>
        <a:p>
          <a:r>
            <a:rPr lang="en-US" sz="4000" b="1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Population</a:t>
          </a:r>
          <a:endParaRPr lang="en-US" sz="4000" b="1" dirty="0"/>
        </a:p>
      </dgm:t>
    </dgm:pt>
    <dgm:pt modelId="{9F0336BB-1479-6D42-AD3B-8A328A7E00F5}" type="sibTrans" cxnId="{4E2496AC-74C5-C245-A822-6219731324D5}">
      <dgm:prSet/>
      <dgm:spPr/>
      <dgm:t>
        <a:bodyPr/>
        <a:lstStyle/>
        <a:p>
          <a:endParaRPr lang="en-US"/>
        </a:p>
      </dgm:t>
    </dgm:pt>
    <dgm:pt modelId="{4544A8C2-6C55-7342-93A7-E156FEFBD3E3}" type="parTrans" cxnId="{4E2496AC-74C5-C245-A822-6219731324D5}">
      <dgm:prSet/>
      <dgm:spPr/>
      <dgm:t>
        <a:bodyPr/>
        <a:lstStyle/>
        <a:p>
          <a:endParaRPr lang="en-US"/>
        </a:p>
      </dgm:t>
    </dgm:pt>
    <dgm:pt modelId="{6DDEC3C8-9D95-48A2-9156-8850122F942F}" type="pres">
      <dgm:prSet presAssocID="{A2AAD382-2E1A-4E15-9D09-1B0FB1158DAA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3A17253-C85C-BF41-B445-D036D31CE293}" type="pres">
      <dgm:prSet presAssocID="{45F9CC71-F041-A84F-A997-5EAFA6F9DA00}" presName="centerShape" presStyleLbl="node0" presStyleIdx="0" presStyleCnt="1" custScaleX="182519" custLinFactNeighborX="-1633" custLinFactNeighborY="9200"/>
      <dgm:spPr/>
      <dgm:t>
        <a:bodyPr/>
        <a:lstStyle/>
        <a:p>
          <a:endParaRPr lang="en-US"/>
        </a:p>
      </dgm:t>
    </dgm:pt>
    <dgm:pt modelId="{AB39FE32-5B97-4B87-A998-DBC49C971999}" type="pres">
      <dgm:prSet presAssocID="{53FD9416-7A86-41E6-96AF-4278A09B2578}" presName="parTrans" presStyleLbl="bgSibTrans2D1" presStyleIdx="0" presStyleCnt="2" custLinFactNeighborX="-14524" custLinFactNeighborY="10529"/>
      <dgm:spPr/>
      <dgm:t>
        <a:bodyPr/>
        <a:lstStyle/>
        <a:p>
          <a:endParaRPr lang="en-US"/>
        </a:p>
      </dgm:t>
    </dgm:pt>
    <dgm:pt modelId="{DE889D92-03E5-4838-A456-BDA1EE518154}" type="pres">
      <dgm:prSet presAssocID="{011394E9-F3E6-46F9-B587-BE022F2ED7ED}" presName="node" presStyleLbl="node1" presStyleIdx="0" presStyleCnt="2" custScaleX="90917" custScaleY="96261" custRadScaleRad="96884" custRadScaleInc="220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491A03-B6B6-024B-9FEB-62FB8FA80722}" type="pres">
      <dgm:prSet presAssocID="{4544A8C2-6C55-7342-93A7-E156FEFBD3E3}" presName="parTrans" presStyleLbl="bgSibTrans2D1" presStyleIdx="1" presStyleCnt="2" custLinFactNeighborX="14895" custLinFactNeighborY="-4527"/>
      <dgm:spPr/>
      <dgm:t>
        <a:bodyPr/>
        <a:lstStyle/>
        <a:p>
          <a:endParaRPr lang="en-US"/>
        </a:p>
      </dgm:t>
    </dgm:pt>
    <dgm:pt modelId="{69DA0FE2-74AA-5D42-9EEF-F1F81D8B7852}" type="pres">
      <dgm:prSet presAssocID="{D0E18C99-B052-6245-85A2-068E30D02E6B}" presName="node" presStyleLbl="node1" presStyleIdx="1" presStyleCnt="2" custScaleX="83794" custScaleY="93313" custRadScaleRad="88746" custRadScaleInc="-312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0AB3AA6-72A7-CE48-8359-8961913A3EE8}" type="presOf" srcId="{45F9CC71-F041-A84F-A997-5EAFA6F9DA00}" destId="{C3A17253-C85C-BF41-B445-D036D31CE293}" srcOrd="0" destOrd="0" presId="urn:microsoft.com/office/officeart/2005/8/layout/radial4"/>
    <dgm:cxn modelId="{CEF8584E-24FB-154B-BC61-E9DEFBCB34F3}" type="presOf" srcId="{4544A8C2-6C55-7342-93A7-E156FEFBD3E3}" destId="{D6491A03-B6B6-024B-9FEB-62FB8FA80722}" srcOrd="0" destOrd="0" presId="urn:microsoft.com/office/officeart/2005/8/layout/radial4"/>
    <dgm:cxn modelId="{20C87146-EFD7-B344-A429-F595AE50A788}" type="presOf" srcId="{A2AAD382-2E1A-4E15-9D09-1B0FB1158DAA}" destId="{6DDEC3C8-9D95-48A2-9156-8850122F942F}" srcOrd="0" destOrd="0" presId="urn:microsoft.com/office/officeart/2005/8/layout/radial4"/>
    <dgm:cxn modelId="{0B783633-3668-2240-B92F-95FF13356415}" srcId="{A2AAD382-2E1A-4E15-9D09-1B0FB1158DAA}" destId="{45F9CC71-F041-A84F-A997-5EAFA6F9DA00}" srcOrd="0" destOrd="0" parTransId="{9C999C32-154C-ED46-BD43-877AC2D069F2}" sibTransId="{31AC94B8-C987-9047-816C-A7D9FA1997A6}"/>
    <dgm:cxn modelId="{B8AB5554-F8C6-F846-9790-1A5E8A2B22A6}" type="presOf" srcId="{D0E18C99-B052-6245-85A2-068E30D02E6B}" destId="{69DA0FE2-74AA-5D42-9EEF-F1F81D8B7852}" srcOrd="0" destOrd="0" presId="urn:microsoft.com/office/officeart/2005/8/layout/radial4"/>
    <dgm:cxn modelId="{6499F284-28C4-400C-975B-906BA90F6DAF}" srcId="{45F9CC71-F041-A84F-A997-5EAFA6F9DA00}" destId="{011394E9-F3E6-46F9-B587-BE022F2ED7ED}" srcOrd="0" destOrd="0" parTransId="{53FD9416-7A86-41E6-96AF-4278A09B2578}" sibTransId="{A31A5317-E025-47BB-98ED-497B94D6AC00}"/>
    <dgm:cxn modelId="{1B8B1F13-5539-FC43-AEA8-9ECB3C765723}" type="presOf" srcId="{011394E9-F3E6-46F9-B587-BE022F2ED7ED}" destId="{DE889D92-03E5-4838-A456-BDA1EE518154}" srcOrd="0" destOrd="0" presId="urn:microsoft.com/office/officeart/2005/8/layout/radial4"/>
    <dgm:cxn modelId="{2F012E46-81BB-A546-BEC1-EDBA7EBF5CDC}" srcId="{A2AAD382-2E1A-4E15-9D09-1B0FB1158DAA}" destId="{3715D03E-7406-A646-981D-3ACAF957ABE5}" srcOrd="1" destOrd="0" parTransId="{433BA6E9-BDC4-6240-BFE9-A4AC7031C663}" sibTransId="{61FDEA46-ADFD-1641-AF5C-722C10D37A5A}"/>
    <dgm:cxn modelId="{4E2496AC-74C5-C245-A822-6219731324D5}" srcId="{45F9CC71-F041-A84F-A997-5EAFA6F9DA00}" destId="{D0E18C99-B052-6245-85A2-068E30D02E6B}" srcOrd="1" destOrd="0" parTransId="{4544A8C2-6C55-7342-93A7-E156FEFBD3E3}" sibTransId="{9F0336BB-1479-6D42-AD3B-8A328A7E00F5}"/>
    <dgm:cxn modelId="{8502EEF8-135C-2943-8D64-BD333B29FAAB}" type="presOf" srcId="{53FD9416-7A86-41E6-96AF-4278A09B2578}" destId="{AB39FE32-5B97-4B87-A998-DBC49C971999}" srcOrd="0" destOrd="0" presId="urn:microsoft.com/office/officeart/2005/8/layout/radial4"/>
    <dgm:cxn modelId="{5F27ED10-8441-2A4E-9921-3DE3F7EE3359}" type="presParOf" srcId="{6DDEC3C8-9D95-48A2-9156-8850122F942F}" destId="{C3A17253-C85C-BF41-B445-D036D31CE293}" srcOrd="0" destOrd="0" presId="urn:microsoft.com/office/officeart/2005/8/layout/radial4"/>
    <dgm:cxn modelId="{D227DD23-24B9-314D-A36E-E5924C0D6591}" type="presParOf" srcId="{6DDEC3C8-9D95-48A2-9156-8850122F942F}" destId="{AB39FE32-5B97-4B87-A998-DBC49C971999}" srcOrd="1" destOrd="0" presId="urn:microsoft.com/office/officeart/2005/8/layout/radial4"/>
    <dgm:cxn modelId="{9FB996D8-BE54-BA47-9363-DFA8AAE6B299}" type="presParOf" srcId="{6DDEC3C8-9D95-48A2-9156-8850122F942F}" destId="{DE889D92-03E5-4838-A456-BDA1EE518154}" srcOrd="2" destOrd="0" presId="urn:microsoft.com/office/officeart/2005/8/layout/radial4"/>
    <dgm:cxn modelId="{E6FDFCF8-9AB2-A54D-874E-E72DFDA91BCB}" type="presParOf" srcId="{6DDEC3C8-9D95-48A2-9156-8850122F942F}" destId="{D6491A03-B6B6-024B-9FEB-62FB8FA80722}" srcOrd="3" destOrd="0" presId="urn:microsoft.com/office/officeart/2005/8/layout/radial4"/>
    <dgm:cxn modelId="{7D0ED33E-E230-6349-8279-28060D26D70A}" type="presParOf" srcId="{6DDEC3C8-9D95-48A2-9156-8850122F942F}" destId="{69DA0FE2-74AA-5D42-9EEF-F1F81D8B7852}" srcOrd="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A17253-C85C-BF41-B445-D036D31CE293}">
      <dsp:nvSpPr>
        <dsp:cNvPr id="0" name=""/>
        <dsp:cNvSpPr/>
      </dsp:nvSpPr>
      <dsp:spPr>
        <a:xfrm>
          <a:off x="2393986" y="5572338"/>
          <a:ext cx="6679653" cy="36597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/>
            <a:t>Living Condition of the Homeless People</a:t>
          </a:r>
          <a:endParaRPr lang="en-US" sz="3600" b="1" kern="1200" dirty="0">
            <a:latin typeface="Futura Lt BT" panose="020B0402020204020303" pitchFamily="34" charset="0"/>
          </a:endParaRPr>
        </a:p>
      </dsp:txBody>
      <dsp:txXfrm>
        <a:off x="3372199" y="6108289"/>
        <a:ext cx="4723227" cy="2587801"/>
      </dsp:txXfrm>
    </dsp:sp>
    <dsp:sp modelId="{AB39FE32-5B97-4B87-A998-DBC49C971999}">
      <dsp:nvSpPr>
        <dsp:cNvPr id="0" name=""/>
        <dsp:cNvSpPr/>
      </dsp:nvSpPr>
      <dsp:spPr>
        <a:xfrm rot="13637189">
          <a:off x="987625" y="3736035"/>
          <a:ext cx="3686035" cy="1043015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889D92-03E5-4838-A456-BDA1EE518154}">
      <dsp:nvSpPr>
        <dsp:cNvPr id="0" name=""/>
        <dsp:cNvSpPr/>
      </dsp:nvSpPr>
      <dsp:spPr>
        <a:xfrm>
          <a:off x="0" y="1564688"/>
          <a:ext cx="3160927" cy="267737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b="1" kern="1200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311</a:t>
          </a:r>
          <a:r>
            <a:rPr lang="en-US" altLang="zh-CN" sz="4000" b="1" kern="1200" baseline="0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 </a:t>
          </a:r>
          <a:r>
            <a:rPr lang="en-US" altLang="zh-CN" sz="4000" b="1" kern="1200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Calls</a:t>
          </a:r>
          <a:endParaRPr lang="en-US" sz="4000" b="1" kern="1200" dirty="0">
            <a:latin typeface="Futura Lt BT" panose="020B0402020204020303" pitchFamily="34" charset="0"/>
          </a:endParaRPr>
        </a:p>
      </dsp:txBody>
      <dsp:txXfrm>
        <a:off x="78418" y="1643106"/>
        <a:ext cx="3004091" cy="2520542"/>
      </dsp:txXfrm>
    </dsp:sp>
    <dsp:sp modelId="{D6491A03-B6B6-024B-9FEB-62FB8FA80722}">
      <dsp:nvSpPr>
        <dsp:cNvPr id="0" name=""/>
        <dsp:cNvSpPr/>
      </dsp:nvSpPr>
      <dsp:spPr>
        <a:xfrm rot="16209332">
          <a:off x="4540609" y="3546311"/>
          <a:ext cx="2610706" cy="1043015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DA0FE2-74AA-5D42-9EEF-F1F81D8B7852}">
      <dsp:nvSpPr>
        <dsp:cNvPr id="0" name=""/>
        <dsp:cNvSpPr/>
      </dsp:nvSpPr>
      <dsp:spPr>
        <a:xfrm>
          <a:off x="4289638" y="1512005"/>
          <a:ext cx="2913281" cy="25953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b="1" kern="1200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Crimes</a:t>
          </a:r>
          <a:endParaRPr lang="en-US" sz="4000" b="1" kern="1200" dirty="0"/>
        </a:p>
      </dsp:txBody>
      <dsp:txXfrm>
        <a:off x="4365654" y="1588021"/>
        <a:ext cx="2761249" cy="2443351"/>
      </dsp:txXfrm>
    </dsp:sp>
    <dsp:sp modelId="{92937220-50A3-BA45-88C3-C7C78750388F}">
      <dsp:nvSpPr>
        <dsp:cNvPr id="0" name=""/>
        <dsp:cNvSpPr/>
      </dsp:nvSpPr>
      <dsp:spPr>
        <a:xfrm rot="18715917">
          <a:off x="6746381" y="3727429"/>
          <a:ext cx="3639718" cy="1043015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9536B3-4C2F-8444-9915-A6E658C66FC0}">
      <dsp:nvSpPr>
        <dsp:cNvPr id="0" name=""/>
        <dsp:cNvSpPr/>
      </dsp:nvSpPr>
      <dsp:spPr>
        <a:xfrm>
          <a:off x="8361561" y="1519279"/>
          <a:ext cx="2841591" cy="275158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b="1" kern="1200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Shelters</a:t>
          </a:r>
          <a:endParaRPr lang="en-US" sz="4000" b="1" kern="1200" dirty="0" smtClean="0">
            <a:solidFill>
              <a:schemeClr val="dk1"/>
            </a:solidFill>
            <a:latin typeface="Carme"/>
            <a:ea typeface="Carme"/>
            <a:cs typeface="Carme"/>
            <a:sym typeface="Carme"/>
          </a:endParaRPr>
        </a:p>
      </dsp:txBody>
      <dsp:txXfrm>
        <a:off x="8442152" y="1599870"/>
        <a:ext cx="2680409" cy="25904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A17253-C85C-BF41-B445-D036D31CE293}">
      <dsp:nvSpPr>
        <dsp:cNvPr id="0" name=""/>
        <dsp:cNvSpPr/>
      </dsp:nvSpPr>
      <dsp:spPr>
        <a:xfrm>
          <a:off x="2468415" y="5119566"/>
          <a:ext cx="6991085" cy="38303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/>
            <a:t>Area Condition</a:t>
          </a:r>
          <a:endParaRPr lang="en-US" sz="3600" b="1" kern="1200" dirty="0">
            <a:latin typeface="Futura Lt BT" panose="020B0402020204020303" pitchFamily="34" charset="0"/>
          </a:endParaRPr>
        </a:p>
      </dsp:txBody>
      <dsp:txXfrm>
        <a:off x="3492236" y="5680505"/>
        <a:ext cx="4943443" cy="2708454"/>
      </dsp:txXfrm>
    </dsp:sp>
    <dsp:sp modelId="{AB39FE32-5B97-4B87-A998-DBC49C971999}">
      <dsp:nvSpPr>
        <dsp:cNvPr id="0" name=""/>
        <dsp:cNvSpPr/>
      </dsp:nvSpPr>
      <dsp:spPr>
        <a:xfrm rot="14501682">
          <a:off x="1845900" y="3077089"/>
          <a:ext cx="3438521" cy="1091644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889D92-03E5-4838-A456-BDA1EE518154}">
      <dsp:nvSpPr>
        <dsp:cNvPr id="0" name=""/>
        <dsp:cNvSpPr/>
      </dsp:nvSpPr>
      <dsp:spPr>
        <a:xfrm>
          <a:off x="1595199" y="593173"/>
          <a:ext cx="3308302" cy="280220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b="1" kern="1200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Homeless</a:t>
          </a:r>
          <a:r>
            <a:rPr lang="en-US" altLang="zh-CN" sz="4000" b="1" kern="1200" baseline="0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 </a:t>
          </a:r>
          <a:r>
            <a:rPr lang="en-US" altLang="zh-CN" sz="4000" b="1" kern="1200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Count</a:t>
          </a:r>
          <a:endParaRPr lang="en-US" sz="4000" b="1" kern="1200" dirty="0">
            <a:latin typeface="Futura Lt BT" panose="020B0402020204020303" pitchFamily="34" charset="0"/>
          </a:endParaRPr>
        </a:p>
      </dsp:txBody>
      <dsp:txXfrm>
        <a:off x="1677273" y="675247"/>
        <a:ext cx="3144154" cy="2638060"/>
      </dsp:txXfrm>
    </dsp:sp>
    <dsp:sp modelId="{D6491A03-B6B6-024B-9FEB-62FB8FA80722}">
      <dsp:nvSpPr>
        <dsp:cNvPr id="0" name=""/>
        <dsp:cNvSpPr/>
      </dsp:nvSpPr>
      <dsp:spPr>
        <a:xfrm rot="17637165">
          <a:off x="6381556" y="2901600"/>
          <a:ext cx="3287502" cy="1091644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DA0FE2-74AA-5D42-9EEF-F1F81D8B7852}">
      <dsp:nvSpPr>
        <dsp:cNvPr id="0" name=""/>
        <dsp:cNvSpPr/>
      </dsp:nvSpPr>
      <dsp:spPr>
        <a:xfrm>
          <a:off x="6678415" y="636453"/>
          <a:ext cx="3049109" cy="271639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smtClean="0">
              <a:solidFill>
                <a:schemeClr val="dk1"/>
              </a:solidFill>
              <a:latin typeface="Arial" charset="0"/>
              <a:ea typeface="Arial" charset="0"/>
              <a:cs typeface="Arial" charset="0"/>
            </a:rPr>
            <a:t>Population</a:t>
          </a:r>
          <a:endParaRPr lang="en-US" sz="4000" b="1" kern="1200" dirty="0"/>
        </a:p>
      </dsp:txBody>
      <dsp:txXfrm>
        <a:off x="6757975" y="716013"/>
        <a:ext cx="2889989" cy="25572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0.21407</cdr:x>
      <cdr:y>0.34303</cdr:y>
    </cdr:from>
    <cdr:to>
      <cdr:x>0.79322</cdr:x>
      <cdr:y>0.81132</cdr:y>
    </cdr:to>
    <cdr:grpSp>
      <cdr:nvGrpSpPr>
        <cdr:cNvPr id="5" name="Group 4"/>
        <cdr:cNvGrpSpPr/>
      </cdr:nvGrpSpPr>
      <cdr:grpSpPr>
        <a:xfrm xmlns:a="http://schemas.openxmlformats.org/drawingml/2006/main">
          <a:off x="2137518" y="2670405"/>
          <a:ext cx="5782893" cy="3645524"/>
          <a:chOff x="2137471" y="2670432"/>
          <a:chExt cx="5782962" cy="3645499"/>
        </a:xfrm>
      </cdr:grpSpPr>
      <cdr:sp macro="" textlink="">
        <cdr:nvSpPr>
          <cdr:cNvPr id="2" name="TextBox 1"/>
          <cdr:cNvSpPr txBox="1"/>
        </cdr:nvSpPr>
        <cdr:spPr>
          <a:xfrm xmlns:a="http://schemas.openxmlformats.org/drawingml/2006/main">
            <a:off x="2137471" y="2693773"/>
            <a:ext cx="914400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vertOverflow="clip" wrap="none" rtlCol="0"/>
          <a:lstStyle xmlns:a="http://schemas.openxmlformats.org/drawingml/2006/main"/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311</a:t>
            </a:r>
            <a:r>
              <a:rPr lang="zh-CN" altLang="en-US" sz="4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4000" b="1" dirty="0" smtClean="0">
                <a:solidFill>
                  <a:schemeClr val="bg1"/>
                </a:solidFill>
              </a:rPr>
              <a:t>calls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3" name="TextBox 2"/>
          <cdr:cNvSpPr txBox="1"/>
        </cdr:nvSpPr>
        <cdr:spPr>
          <a:xfrm xmlns:a="http://schemas.openxmlformats.org/drawingml/2006/main">
            <a:off x="5510180" y="2670432"/>
            <a:ext cx="2410253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Crimes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4" name="TextBox 3"/>
          <cdr:cNvSpPr txBox="1"/>
        </cdr:nvSpPr>
        <cdr:spPr>
          <a:xfrm xmlns:a="http://schemas.openxmlformats.org/drawingml/2006/main">
            <a:off x="3850061" y="5388922"/>
            <a:ext cx="914400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Shelters</a:t>
            </a:r>
            <a:endParaRPr lang="en-US" sz="4000" b="1" dirty="0">
              <a:solidFill>
                <a:schemeClr val="bg1"/>
              </a:solidFill>
            </a:endParaRPr>
          </a:p>
        </cdr:txBody>
      </cdr:sp>
    </cdr:grp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0.21042</cdr:x>
      <cdr:y>0.43896</cdr:y>
    </cdr:from>
    <cdr:to>
      <cdr:x>0.78957</cdr:x>
      <cdr:y>0.64411</cdr:y>
    </cdr:to>
    <cdr:grpSp>
      <cdr:nvGrpSpPr>
        <cdr:cNvPr id="5" name="Group 4"/>
        <cdr:cNvGrpSpPr/>
      </cdr:nvGrpSpPr>
      <cdr:grpSpPr>
        <a:xfrm xmlns:a="http://schemas.openxmlformats.org/drawingml/2006/main">
          <a:off x="2101073" y="3417197"/>
          <a:ext cx="5782892" cy="1597043"/>
          <a:chOff x="2137471" y="2670432"/>
          <a:chExt cx="5782962" cy="1597057"/>
        </a:xfrm>
      </cdr:grpSpPr>
      <cdr:sp macro="" textlink="">
        <cdr:nvSpPr>
          <cdr:cNvPr id="2" name="TextBox 1"/>
          <cdr:cNvSpPr txBox="1"/>
        </cdr:nvSpPr>
        <cdr:spPr>
          <a:xfrm xmlns:a="http://schemas.openxmlformats.org/drawingml/2006/main">
            <a:off x="2137471" y="2693773"/>
            <a:ext cx="914400" cy="1573716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vertOverflow="clip" wrap="none" rtlCol="0"/>
          <a:lstStyle xmlns:a="http://schemas.openxmlformats.org/drawingml/2006/main"/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Homeless</a:t>
            </a:r>
          </a:p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Count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3" name="TextBox 2"/>
          <cdr:cNvSpPr txBox="1"/>
        </cdr:nvSpPr>
        <cdr:spPr>
          <a:xfrm xmlns:a="http://schemas.openxmlformats.org/drawingml/2006/main">
            <a:off x="5510180" y="2670432"/>
            <a:ext cx="2410253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Population</a:t>
            </a:r>
            <a:endParaRPr lang="en-US" sz="4000" b="1" dirty="0">
              <a:solidFill>
                <a:schemeClr val="bg1"/>
              </a:solidFill>
            </a:endParaRPr>
          </a:p>
        </cdr:txBody>
      </cdr:sp>
    </cdr:grp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0.21407</cdr:x>
      <cdr:y>0.34303</cdr:y>
    </cdr:from>
    <cdr:to>
      <cdr:x>0.79322</cdr:x>
      <cdr:y>0.81132</cdr:y>
    </cdr:to>
    <cdr:grpSp>
      <cdr:nvGrpSpPr>
        <cdr:cNvPr id="5" name="Group 4"/>
        <cdr:cNvGrpSpPr/>
      </cdr:nvGrpSpPr>
      <cdr:grpSpPr>
        <a:xfrm xmlns:a="http://schemas.openxmlformats.org/drawingml/2006/main">
          <a:off x="2137518" y="2670405"/>
          <a:ext cx="5782893" cy="3645524"/>
          <a:chOff x="2137471" y="2670432"/>
          <a:chExt cx="5782962" cy="3645499"/>
        </a:xfrm>
      </cdr:grpSpPr>
      <cdr:sp macro="" textlink="">
        <cdr:nvSpPr>
          <cdr:cNvPr id="2" name="TextBox 1"/>
          <cdr:cNvSpPr txBox="1"/>
        </cdr:nvSpPr>
        <cdr:spPr>
          <a:xfrm xmlns:a="http://schemas.openxmlformats.org/drawingml/2006/main">
            <a:off x="2137471" y="2693773"/>
            <a:ext cx="914400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vertOverflow="clip" wrap="none" rtlCol="0"/>
          <a:lstStyle xmlns:a="http://schemas.openxmlformats.org/drawingml/2006/main"/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311</a:t>
            </a:r>
            <a:r>
              <a:rPr lang="zh-CN" altLang="en-US" sz="4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4000" b="1" dirty="0" smtClean="0">
                <a:solidFill>
                  <a:schemeClr val="bg1"/>
                </a:solidFill>
              </a:rPr>
              <a:t>calls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3" name="TextBox 2"/>
          <cdr:cNvSpPr txBox="1"/>
        </cdr:nvSpPr>
        <cdr:spPr>
          <a:xfrm xmlns:a="http://schemas.openxmlformats.org/drawingml/2006/main">
            <a:off x="5510180" y="2670432"/>
            <a:ext cx="2410253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Crimes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4" name="TextBox 3"/>
          <cdr:cNvSpPr txBox="1"/>
        </cdr:nvSpPr>
        <cdr:spPr>
          <a:xfrm xmlns:a="http://schemas.openxmlformats.org/drawingml/2006/main">
            <a:off x="3850061" y="5388922"/>
            <a:ext cx="914400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Shelters</a:t>
            </a:r>
            <a:endParaRPr lang="en-US" sz="4000" b="1" dirty="0">
              <a:solidFill>
                <a:schemeClr val="bg1"/>
              </a:solidFill>
            </a:endParaRPr>
          </a:p>
        </cdr:txBody>
      </cdr:sp>
    </cdr:grp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0.21042</cdr:x>
      <cdr:y>0.43896</cdr:y>
    </cdr:from>
    <cdr:to>
      <cdr:x>0.78957</cdr:x>
      <cdr:y>0.64411</cdr:y>
    </cdr:to>
    <cdr:grpSp>
      <cdr:nvGrpSpPr>
        <cdr:cNvPr id="5" name="Group 4"/>
        <cdr:cNvGrpSpPr/>
      </cdr:nvGrpSpPr>
      <cdr:grpSpPr>
        <a:xfrm xmlns:a="http://schemas.openxmlformats.org/drawingml/2006/main">
          <a:off x="2101073" y="3417197"/>
          <a:ext cx="5782892" cy="1597043"/>
          <a:chOff x="2137471" y="2670432"/>
          <a:chExt cx="5782962" cy="1597057"/>
        </a:xfrm>
      </cdr:grpSpPr>
      <cdr:sp macro="" textlink="">
        <cdr:nvSpPr>
          <cdr:cNvPr id="2" name="TextBox 1"/>
          <cdr:cNvSpPr txBox="1"/>
        </cdr:nvSpPr>
        <cdr:spPr>
          <a:xfrm xmlns:a="http://schemas.openxmlformats.org/drawingml/2006/main">
            <a:off x="2137471" y="2693773"/>
            <a:ext cx="914400" cy="1573716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vertOverflow="clip" wrap="none" rtlCol="0"/>
          <a:lstStyle xmlns:a="http://schemas.openxmlformats.org/drawingml/2006/main"/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Homeless</a:t>
            </a:r>
          </a:p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Count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3" name="TextBox 2"/>
          <cdr:cNvSpPr txBox="1"/>
        </cdr:nvSpPr>
        <cdr:spPr>
          <a:xfrm xmlns:a="http://schemas.openxmlformats.org/drawingml/2006/main">
            <a:off x="5510180" y="2670432"/>
            <a:ext cx="2410253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Population</a:t>
            </a:r>
            <a:endParaRPr lang="en-US" sz="4000" b="1" dirty="0">
              <a:solidFill>
                <a:schemeClr val="bg1"/>
              </a:solidFill>
            </a:endParaRPr>
          </a:p>
        </cdr:txBody>
      </cdr:sp>
    </cdr:grp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0.21407</cdr:x>
      <cdr:y>0.34303</cdr:y>
    </cdr:from>
    <cdr:to>
      <cdr:x>0.79322</cdr:x>
      <cdr:y>0.81132</cdr:y>
    </cdr:to>
    <cdr:grpSp>
      <cdr:nvGrpSpPr>
        <cdr:cNvPr id="5" name="Group 4"/>
        <cdr:cNvGrpSpPr/>
      </cdr:nvGrpSpPr>
      <cdr:grpSpPr>
        <a:xfrm xmlns:a="http://schemas.openxmlformats.org/drawingml/2006/main">
          <a:off x="2137518" y="2670405"/>
          <a:ext cx="5782893" cy="3645524"/>
          <a:chOff x="2137471" y="2670432"/>
          <a:chExt cx="5782962" cy="3645499"/>
        </a:xfrm>
      </cdr:grpSpPr>
      <cdr:sp macro="" textlink="">
        <cdr:nvSpPr>
          <cdr:cNvPr id="2" name="TextBox 1"/>
          <cdr:cNvSpPr txBox="1"/>
        </cdr:nvSpPr>
        <cdr:spPr>
          <a:xfrm xmlns:a="http://schemas.openxmlformats.org/drawingml/2006/main">
            <a:off x="2137471" y="2693773"/>
            <a:ext cx="914400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vertOverflow="clip" wrap="none" rtlCol="0"/>
          <a:lstStyle xmlns:a="http://schemas.openxmlformats.org/drawingml/2006/main"/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311</a:t>
            </a:r>
            <a:r>
              <a:rPr lang="zh-CN" altLang="en-US" sz="4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4000" b="1" dirty="0" smtClean="0">
                <a:solidFill>
                  <a:schemeClr val="bg1"/>
                </a:solidFill>
              </a:rPr>
              <a:t>calls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3" name="TextBox 2"/>
          <cdr:cNvSpPr txBox="1"/>
        </cdr:nvSpPr>
        <cdr:spPr>
          <a:xfrm xmlns:a="http://schemas.openxmlformats.org/drawingml/2006/main">
            <a:off x="5510180" y="2670432"/>
            <a:ext cx="2410253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Crimes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4" name="TextBox 3"/>
          <cdr:cNvSpPr txBox="1"/>
        </cdr:nvSpPr>
        <cdr:spPr>
          <a:xfrm xmlns:a="http://schemas.openxmlformats.org/drawingml/2006/main">
            <a:off x="3850061" y="5388922"/>
            <a:ext cx="914400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Shelters</a:t>
            </a:r>
            <a:endParaRPr lang="en-US" sz="4000" b="1" dirty="0">
              <a:solidFill>
                <a:schemeClr val="bg1"/>
              </a:solidFill>
            </a:endParaRPr>
          </a:p>
        </cdr:txBody>
      </cdr:sp>
    </cdr:grp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0.21042</cdr:x>
      <cdr:y>0.43896</cdr:y>
    </cdr:from>
    <cdr:to>
      <cdr:x>0.78957</cdr:x>
      <cdr:y>0.64411</cdr:y>
    </cdr:to>
    <cdr:grpSp>
      <cdr:nvGrpSpPr>
        <cdr:cNvPr id="5" name="Group 4"/>
        <cdr:cNvGrpSpPr/>
      </cdr:nvGrpSpPr>
      <cdr:grpSpPr>
        <a:xfrm xmlns:a="http://schemas.openxmlformats.org/drawingml/2006/main">
          <a:off x="2101073" y="3417197"/>
          <a:ext cx="5782892" cy="1597043"/>
          <a:chOff x="2137471" y="2670432"/>
          <a:chExt cx="5782962" cy="1597057"/>
        </a:xfrm>
      </cdr:grpSpPr>
      <cdr:sp macro="" textlink="">
        <cdr:nvSpPr>
          <cdr:cNvPr id="2" name="TextBox 1"/>
          <cdr:cNvSpPr txBox="1"/>
        </cdr:nvSpPr>
        <cdr:spPr>
          <a:xfrm xmlns:a="http://schemas.openxmlformats.org/drawingml/2006/main">
            <a:off x="2137471" y="2693773"/>
            <a:ext cx="914400" cy="1573716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vertOverflow="clip" wrap="none" rtlCol="0"/>
          <a:lstStyle xmlns:a="http://schemas.openxmlformats.org/drawingml/2006/main"/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Homeless</a:t>
            </a:r>
          </a:p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Count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3" name="TextBox 2"/>
          <cdr:cNvSpPr txBox="1"/>
        </cdr:nvSpPr>
        <cdr:spPr>
          <a:xfrm xmlns:a="http://schemas.openxmlformats.org/drawingml/2006/main">
            <a:off x="5510180" y="2670432"/>
            <a:ext cx="2410253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Population</a:t>
            </a:r>
            <a:endParaRPr lang="en-US" sz="4000" b="1" dirty="0">
              <a:solidFill>
                <a:schemeClr val="bg1"/>
              </a:solidFill>
            </a:endParaRPr>
          </a:p>
        </cdr:txBody>
      </cdr:sp>
    </cdr:grp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0.21407</cdr:x>
      <cdr:y>0.34303</cdr:y>
    </cdr:from>
    <cdr:to>
      <cdr:x>0.79322</cdr:x>
      <cdr:y>0.81132</cdr:y>
    </cdr:to>
    <cdr:grpSp>
      <cdr:nvGrpSpPr>
        <cdr:cNvPr id="5" name="Group 4"/>
        <cdr:cNvGrpSpPr/>
      </cdr:nvGrpSpPr>
      <cdr:grpSpPr>
        <a:xfrm xmlns:a="http://schemas.openxmlformats.org/drawingml/2006/main">
          <a:off x="2137518" y="2670405"/>
          <a:ext cx="5782893" cy="3645524"/>
          <a:chOff x="2137471" y="2670432"/>
          <a:chExt cx="5782962" cy="3645499"/>
        </a:xfrm>
      </cdr:grpSpPr>
      <cdr:sp macro="" textlink="">
        <cdr:nvSpPr>
          <cdr:cNvPr id="2" name="TextBox 1"/>
          <cdr:cNvSpPr txBox="1"/>
        </cdr:nvSpPr>
        <cdr:spPr>
          <a:xfrm xmlns:a="http://schemas.openxmlformats.org/drawingml/2006/main">
            <a:off x="2137471" y="2693773"/>
            <a:ext cx="914400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vertOverflow="clip" wrap="none" rtlCol="0"/>
          <a:lstStyle xmlns:a="http://schemas.openxmlformats.org/drawingml/2006/main"/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311</a:t>
            </a:r>
            <a:r>
              <a:rPr lang="zh-CN" altLang="en-US" sz="4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4000" b="1" dirty="0" smtClean="0">
                <a:solidFill>
                  <a:schemeClr val="bg1"/>
                </a:solidFill>
              </a:rPr>
              <a:t>calls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3" name="TextBox 2"/>
          <cdr:cNvSpPr txBox="1"/>
        </cdr:nvSpPr>
        <cdr:spPr>
          <a:xfrm xmlns:a="http://schemas.openxmlformats.org/drawingml/2006/main">
            <a:off x="5510180" y="2670432"/>
            <a:ext cx="2410253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Crimes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4" name="TextBox 3"/>
          <cdr:cNvSpPr txBox="1"/>
        </cdr:nvSpPr>
        <cdr:spPr>
          <a:xfrm xmlns:a="http://schemas.openxmlformats.org/drawingml/2006/main">
            <a:off x="3850061" y="5388922"/>
            <a:ext cx="914400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Shelters</a:t>
            </a:r>
            <a:endParaRPr lang="en-US" sz="4000" b="1" dirty="0">
              <a:solidFill>
                <a:schemeClr val="bg1"/>
              </a:solidFill>
            </a:endParaRPr>
          </a:p>
        </cdr:txBody>
      </cdr:sp>
    </cdr:grpSp>
  </cdr:relSizeAnchor>
</c:userShapes>
</file>

<file path=ppt/drawings/drawing8.xml><?xml version="1.0" encoding="utf-8"?>
<c:userShapes xmlns:c="http://schemas.openxmlformats.org/drawingml/2006/chart">
  <cdr:relSizeAnchor xmlns:cdr="http://schemas.openxmlformats.org/drawingml/2006/chartDrawing">
    <cdr:from>
      <cdr:x>0.21407</cdr:x>
      <cdr:y>0.34303</cdr:y>
    </cdr:from>
    <cdr:to>
      <cdr:x>0.79322</cdr:x>
      <cdr:y>0.81132</cdr:y>
    </cdr:to>
    <cdr:grpSp>
      <cdr:nvGrpSpPr>
        <cdr:cNvPr id="5" name="Group 4"/>
        <cdr:cNvGrpSpPr/>
      </cdr:nvGrpSpPr>
      <cdr:grpSpPr>
        <a:xfrm xmlns:a="http://schemas.openxmlformats.org/drawingml/2006/main">
          <a:off x="2137518" y="2670405"/>
          <a:ext cx="5782893" cy="3645524"/>
          <a:chOff x="2137471" y="2670432"/>
          <a:chExt cx="5782962" cy="3645499"/>
        </a:xfrm>
      </cdr:grpSpPr>
      <cdr:sp macro="" textlink="">
        <cdr:nvSpPr>
          <cdr:cNvPr id="2" name="TextBox 1"/>
          <cdr:cNvSpPr txBox="1"/>
        </cdr:nvSpPr>
        <cdr:spPr>
          <a:xfrm xmlns:a="http://schemas.openxmlformats.org/drawingml/2006/main">
            <a:off x="2137471" y="2693773"/>
            <a:ext cx="914400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vertOverflow="clip" wrap="none" rtlCol="0"/>
          <a:lstStyle xmlns:a="http://schemas.openxmlformats.org/drawingml/2006/main"/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311</a:t>
            </a:r>
            <a:r>
              <a:rPr lang="zh-CN" altLang="en-US" sz="4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4000" b="1" dirty="0" smtClean="0">
                <a:solidFill>
                  <a:schemeClr val="bg1"/>
                </a:solidFill>
              </a:rPr>
              <a:t>calls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3" name="TextBox 2"/>
          <cdr:cNvSpPr txBox="1"/>
        </cdr:nvSpPr>
        <cdr:spPr>
          <a:xfrm xmlns:a="http://schemas.openxmlformats.org/drawingml/2006/main">
            <a:off x="5510180" y="2670432"/>
            <a:ext cx="2410253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Crimes</a:t>
            </a:r>
            <a:endParaRPr lang="en-US" sz="4000" b="1" dirty="0">
              <a:solidFill>
                <a:schemeClr val="bg1"/>
              </a:solidFill>
            </a:endParaRPr>
          </a:p>
        </cdr:txBody>
      </cdr:sp>
      <cdr:sp macro="" textlink="">
        <cdr:nvSpPr>
          <cdr:cNvPr id="4" name="TextBox 3"/>
          <cdr:cNvSpPr txBox="1"/>
        </cdr:nvSpPr>
        <cdr:spPr>
          <a:xfrm xmlns:a="http://schemas.openxmlformats.org/drawingml/2006/main">
            <a:off x="3850061" y="5388922"/>
            <a:ext cx="914400" cy="927009"/>
          </a:xfrm>
          <a:prstGeom xmlns:a="http://schemas.openxmlformats.org/drawingml/2006/main" prst="rect">
            <a:avLst/>
          </a:prstGeom>
        </cdr:spPr>
        <cdr:txBody>
          <a:bodyPr xmlns:a="http://schemas.openxmlformats.org/drawingml/2006/main" wrap="non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altLang="zh-CN" sz="4000" b="1" dirty="0" smtClean="0">
                <a:solidFill>
                  <a:schemeClr val="bg1"/>
                </a:solidFill>
              </a:rPr>
              <a:t>Shelters</a:t>
            </a:r>
            <a:endParaRPr lang="en-US" sz="4000" b="1" dirty="0">
              <a:solidFill>
                <a:schemeClr val="bg1"/>
              </a:solidFill>
            </a:endParaRPr>
          </a:p>
        </cdr:txBody>
      </cdr:sp>
    </cdr:grpSp>
  </cdr:relSizeAnchor>
</c:userShape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70B18-548F-1542-829B-790A0D97A7A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74688" y="1143000"/>
            <a:ext cx="5508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13BFD6-D7F9-BA49-9D0B-FC63685B7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62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1-5 Xiao</a:t>
            </a:r>
          </a:p>
          <a:p>
            <a:r>
              <a:rPr lang="en-US" dirty="0" smtClean="0"/>
              <a:t>6-10 Gloria</a:t>
            </a:r>
          </a:p>
          <a:p>
            <a:r>
              <a:rPr lang="en-US" dirty="0" smtClean="0"/>
              <a:t>11-18 Yakan</a:t>
            </a:r>
          </a:p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13BFD6-D7F9-BA49-9D0B-FC63685B7E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697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 defTabSz="457200" fontAlgn="ctr">
              <a:lnSpc>
                <a:spcPct val="200000"/>
              </a:lnSpc>
              <a:buFont typeface="Arial" charset="0"/>
              <a:buChar char="•"/>
            </a:pPr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311 Calls &amp; Shelters dataset: we want to do area zoning based on ZCTA, but some census tracts have several zip codes (homeless count and population dataset).</a:t>
            </a:r>
          </a:p>
          <a:p>
            <a:pPr marL="571500" indent="-571500" defTabSz="457200" fontAlgn="ctr">
              <a:lnSpc>
                <a:spcPct val="200000"/>
              </a:lnSpc>
              <a:buFont typeface="Arial" charset="0"/>
              <a:buChar char="•"/>
            </a:pPr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Homeless Count, Crime &amp; Population dataset: is it ok to use SPA(Service Planning Area) / SD(Supervisorial District) /CD(Council District) or ZCTA(Zip Code Tabulated Area) divide area?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13BFD6-D7F9-BA49-9D0B-FC63685B7EF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25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06508" y="593691"/>
            <a:ext cx="2596639" cy="102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65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22860000" cy="1279921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06508" y="593691"/>
            <a:ext cx="2596639" cy="102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4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584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8726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73" r:id="rId2"/>
    <p:sldLayoutId id="2147483676" r:id="rId3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1706910" rtl="0" eaLnBrk="1" latinLnBrk="0" hangingPunct="1">
        <a:lnSpc>
          <a:spcPct val="90000"/>
        </a:lnSpc>
        <a:spcBef>
          <a:spcPct val="0"/>
        </a:spcBef>
        <a:buNone/>
        <a:defRPr sz="82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6728" indent="-426728" algn="l" defTabSz="170691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5227" kern="1200">
          <a:solidFill>
            <a:schemeClr val="tx1"/>
          </a:solidFill>
          <a:latin typeface="+mn-lt"/>
          <a:ea typeface="+mn-ea"/>
          <a:cs typeface="+mn-cs"/>
        </a:defRPr>
      </a:lvl1pPr>
      <a:lvl2pPr marL="1280183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2pPr>
      <a:lvl3pPr marL="2133638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3pPr>
      <a:lvl4pPr marL="2987093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4pPr>
      <a:lvl5pPr marL="3840549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5pPr>
      <a:lvl6pPr marL="4694004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6pPr>
      <a:lvl7pPr marL="5547459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7pPr>
      <a:lvl8pPr marL="6400914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8pPr>
      <a:lvl9pPr marL="7254370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53455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706910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66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4pPr>
      <a:lvl5pPr marL="3413821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5pPr>
      <a:lvl6pPr marL="4267276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6pPr>
      <a:lvl7pPr marL="5120731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7pPr>
      <a:lvl8pPr marL="5974187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8pPr>
      <a:lvl9pPr marL="6827642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4" Type="http://schemas.openxmlformats.org/officeDocument/2006/relationships/image" Target="../media/image4.png"/><Relationship Id="rId5" Type="http://schemas.microsoft.com/office/2007/relationships/hdphoto" Target="../media/hdphoto1.wdp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4" Type="http://schemas.openxmlformats.org/officeDocument/2006/relationships/image" Target="../media/image4.png"/><Relationship Id="rId5" Type="http://schemas.microsoft.com/office/2007/relationships/hdphoto" Target="../media/hdphoto1.wdp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7.xml"/><Relationship Id="rId3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8.xml"/><Relationship Id="rId3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4" Type="http://schemas.openxmlformats.org/officeDocument/2006/relationships/image" Target="../media/image4.png"/><Relationship Id="rId5" Type="http://schemas.microsoft.com/office/2007/relationships/hdphoto" Target="../media/hdphoto1.wdp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4" Type="http://schemas.openxmlformats.org/officeDocument/2006/relationships/image" Target="../media/image4.png"/><Relationship Id="rId5" Type="http://schemas.microsoft.com/office/2007/relationships/hdphoto" Target="../media/hdphoto1.wdp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4" Type="http://schemas.openxmlformats.org/officeDocument/2006/relationships/image" Target="../media/image4.png"/><Relationship Id="rId5" Type="http://schemas.microsoft.com/office/2007/relationships/hdphoto" Target="../media/hdphoto1.wdp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2860000" cy="128016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rot="2299722">
            <a:off x="13601519" y="7659640"/>
            <a:ext cx="2277726" cy="227772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22"/>
          </a:p>
        </p:txBody>
      </p:sp>
      <p:sp>
        <p:nvSpPr>
          <p:cNvPr id="9" name="矩形 8"/>
          <p:cNvSpPr/>
          <p:nvPr/>
        </p:nvSpPr>
        <p:spPr>
          <a:xfrm rot="2299722">
            <a:off x="-4366770" y="1645042"/>
            <a:ext cx="18130457" cy="13384849"/>
          </a:xfrm>
          <a:prstGeom prst="rect">
            <a:avLst/>
          </a:pr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alpha val="7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22"/>
          </a:p>
        </p:txBody>
      </p:sp>
      <p:sp>
        <p:nvSpPr>
          <p:cNvPr id="2" name="矩形 1"/>
          <p:cNvSpPr/>
          <p:nvPr/>
        </p:nvSpPr>
        <p:spPr>
          <a:xfrm>
            <a:off x="-1240725" y="7169393"/>
            <a:ext cx="17728513" cy="18752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800" dirty="0" smtClean="0">
                <a:solidFill>
                  <a:srgbClr val="0F85F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30204" pitchFamily="34" charset="0"/>
                <a:ea typeface="微软雅黑" panose="020B0503020204020204" pitchFamily="34" charset="-122"/>
              </a:rPr>
              <a:t>LA</a:t>
            </a:r>
            <a:r>
              <a:rPr lang="zh-CN" altLang="en-US" sz="8800" dirty="0" smtClean="0">
                <a:solidFill>
                  <a:srgbClr val="0F85F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8800" dirty="0" smtClean="0">
                <a:solidFill>
                  <a:srgbClr val="0F85F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30204" pitchFamily="34" charset="0"/>
                <a:ea typeface="微软雅黑" panose="020B0503020204020204" pitchFamily="34" charset="-122"/>
              </a:rPr>
              <a:t>Homeless</a:t>
            </a:r>
            <a:r>
              <a:rPr lang="zh-CN" altLang="en-US" sz="8800" dirty="0" smtClean="0">
                <a:solidFill>
                  <a:srgbClr val="0F85F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8800" dirty="0" smtClean="0">
                <a:solidFill>
                  <a:srgbClr val="0F85F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30204" pitchFamily="34" charset="0"/>
                <a:ea typeface="微软雅黑" panose="020B0503020204020204" pitchFamily="34" charset="-122"/>
              </a:rPr>
              <a:t>Report</a:t>
            </a:r>
            <a:endParaRPr lang="en-US" altLang="zh-CN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271695" y="8986828"/>
            <a:ext cx="16833425" cy="146836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414698" y="9133664"/>
            <a:ext cx="12630324" cy="193899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fontAlgn="base"/>
            <a:r>
              <a:rPr lang="en-US" sz="4000" b="1" dirty="0">
                <a:solidFill>
                  <a:schemeClr val="bg1"/>
                </a:solidFill>
              </a:rPr>
              <a:t>Naiyuan Xiao</a:t>
            </a:r>
            <a:r>
              <a:rPr lang="en-US" altLang="zh-CN" sz="4000" b="1" dirty="0">
                <a:solidFill>
                  <a:schemeClr val="bg1"/>
                </a:solidFill>
              </a:rPr>
              <a:t>,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zh-CN" altLang="en-US" sz="4000" b="1" dirty="0" smtClean="0">
                <a:solidFill>
                  <a:schemeClr val="bg1"/>
                </a:solidFill>
              </a:rPr>
              <a:t>    </a:t>
            </a:r>
            <a:r>
              <a:rPr lang="en-US" sz="4000" b="1" dirty="0" smtClean="0">
                <a:solidFill>
                  <a:schemeClr val="bg1"/>
                </a:solidFill>
              </a:rPr>
              <a:t>Mohamad </a:t>
            </a:r>
            <a:r>
              <a:rPr lang="en-US" sz="4000" b="1" dirty="0" err="1">
                <a:solidFill>
                  <a:schemeClr val="bg1"/>
                </a:solidFill>
              </a:rPr>
              <a:t>Ganji</a:t>
            </a:r>
            <a:endParaRPr lang="en-US" sz="4000" b="1" dirty="0">
              <a:solidFill>
                <a:schemeClr val="bg1"/>
              </a:solidFill>
            </a:endParaRPr>
          </a:p>
          <a:p>
            <a:pPr fontAlgn="base"/>
            <a:r>
              <a:rPr lang="en-US" sz="4000" b="1" dirty="0" smtClean="0">
                <a:solidFill>
                  <a:schemeClr val="bg1"/>
                </a:solidFill>
              </a:rPr>
              <a:t>Wei </a:t>
            </a:r>
            <a:r>
              <a:rPr lang="en-US" sz="4000" b="1" dirty="0">
                <a:solidFill>
                  <a:schemeClr val="bg1"/>
                </a:solidFill>
              </a:rPr>
              <a:t>Tang</a:t>
            </a:r>
            <a:r>
              <a:rPr lang="en-US" altLang="zh-CN" sz="4000" b="1" dirty="0">
                <a:solidFill>
                  <a:schemeClr val="bg1"/>
                </a:solidFill>
              </a:rPr>
              <a:t>,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zh-CN" altLang="en-US" sz="4000" b="1" dirty="0">
                <a:solidFill>
                  <a:schemeClr val="bg1"/>
                </a:solidFill>
              </a:rPr>
              <a:t>        </a:t>
            </a:r>
            <a:r>
              <a:rPr lang="zh-CN" altLang="en-US" sz="4000" b="1" dirty="0" smtClean="0">
                <a:solidFill>
                  <a:schemeClr val="bg1"/>
                </a:solidFill>
              </a:rPr>
              <a:t>    </a:t>
            </a:r>
            <a:r>
              <a:rPr lang="en-US" sz="4000" b="1" dirty="0" smtClean="0">
                <a:solidFill>
                  <a:schemeClr val="bg1"/>
                </a:solidFill>
              </a:rPr>
              <a:t>Muhammad </a:t>
            </a:r>
            <a:r>
              <a:rPr lang="en-US" sz="4000" b="1" dirty="0" err="1">
                <a:solidFill>
                  <a:schemeClr val="bg1"/>
                </a:solidFill>
              </a:rPr>
              <a:t>Musthofa</a:t>
            </a:r>
            <a:endParaRPr lang="en-US" sz="4000" b="1" dirty="0">
              <a:solidFill>
                <a:schemeClr val="bg1"/>
              </a:solidFill>
            </a:endParaRPr>
          </a:p>
          <a:p>
            <a:pPr fontAlgn="base"/>
            <a:r>
              <a:rPr lang="en-US" sz="4000" b="1" dirty="0" err="1" smtClean="0">
                <a:solidFill>
                  <a:schemeClr val="bg1"/>
                </a:solidFill>
              </a:rPr>
              <a:t>Modan</a:t>
            </a:r>
            <a:r>
              <a:rPr lang="en-US" sz="4000" b="1" dirty="0" smtClean="0">
                <a:solidFill>
                  <a:schemeClr val="bg1"/>
                </a:solidFill>
              </a:rPr>
              <a:t> </a:t>
            </a:r>
            <a:r>
              <a:rPr lang="en-US" sz="4000" b="1" dirty="0">
                <a:solidFill>
                  <a:schemeClr val="bg1"/>
                </a:solidFill>
              </a:rPr>
              <a:t>Wang </a:t>
            </a:r>
            <a:r>
              <a:rPr lang="en-US" altLang="zh-CN" sz="4000" b="1" dirty="0">
                <a:solidFill>
                  <a:schemeClr val="bg1"/>
                </a:solidFill>
              </a:rPr>
              <a:t>,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zh-CN" altLang="en-US" sz="4000" b="1" dirty="0" smtClean="0">
                <a:solidFill>
                  <a:schemeClr val="bg1"/>
                </a:solidFill>
              </a:rPr>
              <a:t>    </a:t>
            </a:r>
            <a:r>
              <a:rPr lang="en-US" sz="4000" b="1" dirty="0" smtClean="0">
                <a:solidFill>
                  <a:schemeClr val="bg1"/>
                </a:solidFill>
              </a:rPr>
              <a:t>Yufei Wang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71695" y="4420753"/>
            <a:ext cx="561441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dirty="0" smtClean="0">
                <a:solidFill>
                  <a:srgbClr val="0F85F1"/>
                </a:solidFill>
                <a:latin typeface="Impact" panose="020B0806030902050204" pitchFamily="34" charset="0"/>
              </a:rPr>
              <a:t>2017</a:t>
            </a:r>
            <a:endParaRPr lang="zh-CN" altLang="en-US" sz="19900" dirty="0">
              <a:solidFill>
                <a:srgbClr val="0F85F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52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556480" y="-883920"/>
            <a:ext cx="6065520" cy="4084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Descriptive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Stats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of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311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Homeless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Encampment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Requests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1"/>
          <a:stretch/>
        </p:blipFill>
        <p:spPr>
          <a:xfrm>
            <a:off x="1391546" y="2534195"/>
            <a:ext cx="19773466" cy="961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73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556480" y="-883920"/>
            <a:ext cx="6065520" cy="4084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Descriptive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Stats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of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311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Homeless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Encampment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Requests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4"/>
          <a:stretch/>
        </p:blipFill>
        <p:spPr>
          <a:xfrm>
            <a:off x="1317621" y="2638698"/>
            <a:ext cx="19929376" cy="937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41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29"/>
          <a:stretch/>
        </p:blipFill>
        <p:spPr>
          <a:xfrm>
            <a:off x="1547845" y="2508069"/>
            <a:ext cx="19726736" cy="9405254"/>
          </a:xfrm>
          <a:prstGeom prst="rect">
            <a:avLst/>
          </a:prstGeom>
        </p:spPr>
      </p:pic>
      <p:sp>
        <p:nvSpPr>
          <p:cNvPr id="5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Homeless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Population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18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Homeless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Population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42"/>
          <a:stretch/>
        </p:blipFill>
        <p:spPr>
          <a:xfrm>
            <a:off x="1574881" y="2377440"/>
            <a:ext cx="19404068" cy="910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533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Crime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Description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12"/>
          <a:stretch/>
        </p:blipFill>
        <p:spPr>
          <a:xfrm>
            <a:off x="2147342" y="2371158"/>
            <a:ext cx="18261874" cy="967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51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Crime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Description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217" y="2449532"/>
            <a:ext cx="17660983" cy="977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512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Crime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Description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765" y="2371156"/>
            <a:ext cx="16461028" cy="977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04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Crime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Description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310" y="2136024"/>
            <a:ext cx="17237938" cy="1005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52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Crime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Description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929" y="2136024"/>
            <a:ext cx="16480699" cy="993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75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MH_Entry_1">
            <a:hlinkClick r:id="rId3" action="ppaction://hlinksldjump"/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045426" y="3904633"/>
            <a:ext cx="10930654" cy="5239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200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88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Regression</a:t>
            </a:r>
            <a:r>
              <a:rPr lang="zh-CN" altLang="en-US" sz="88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88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endParaRPr lang="zh-CN" altLang="en-US" sz="88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68386" y="4475106"/>
            <a:ext cx="95727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2534987" y="-1"/>
            <a:ext cx="12869842" cy="12801601"/>
            <a:chOff x="-2534987" y="-1"/>
            <a:chExt cx="12869842" cy="12801601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4" cstate="email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2534987" y="-1"/>
              <a:ext cx="12869842" cy="12801601"/>
            </a:xfrm>
            <a:custGeom>
              <a:avLst/>
              <a:gdLst>
                <a:gd name="connsiteX0" fmla="*/ 4831323 w 10942542"/>
                <a:gd name="connsiteY0" fmla="*/ 0 h 10884521"/>
                <a:gd name="connsiteX1" fmla="*/ 10942542 w 10942542"/>
                <a:gd name="connsiteY1" fmla="*/ 4831323 h 10884521"/>
                <a:gd name="connsiteX2" fmla="*/ 6157090 w 10942542"/>
                <a:gd name="connsiteY2" fmla="*/ 10884521 h 10884521"/>
                <a:gd name="connsiteX3" fmla="*/ 6037828 w 10942542"/>
                <a:gd name="connsiteY3" fmla="*/ 10884521 h 10884521"/>
                <a:gd name="connsiteX4" fmla="*/ 0 w 10942542"/>
                <a:gd name="connsiteY4" fmla="*/ 6111220 h 1088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42542" h="10884521">
                  <a:moveTo>
                    <a:pt x="4831323" y="0"/>
                  </a:moveTo>
                  <a:lnTo>
                    <a:pt x="10942542" y="4831323"/>
                  </a:lnTo>
                  <a:lnTo>
                    <a:pt x="6157090" y="10884521"/>
                  </a:lnTo>
                  <a:lnTo>
                    <a:pt x="6037828" y="10884521"/>
                  </a:lnTo>
                  <a:lnTo>
                    <a:pt x="0" y="6111220"/>
                  </a:lnTo>
                  <a:close/>
                </a:path>
              </a:pathLst>
            </a:custGeom>
          </p:spPr>
        </p:pic>
        <p:sp>
          <p:nvSpPr>
            <p:cNvPr id="28" name="矩形 27"/>
            <p:cNvSpPr/>
            <p:nvPr/>
          </p:nvSpPr>
          <p:spPr>
            <a:xfrm rot="2299722">
              <a:off x="2398017" y="2249463"/>
              <a:ext cx="7594747" cy="7594746"/>
            </a:xfrm>
            <a:prstGeom prst="rect">
              <a:avLst/>
            </a:prstGeom>
            <a:noFill/>
            <a:ln>
              <a:solidFill>
                <a:srgbClr val="0F85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22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3276600" y="3904633"/>
              <a:ext cx="4724400" cy="4508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7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</a:rPr>
                <a:t>03</a:t>
              </a:r>
              <a:endParaRPr lang="zh-CN" altLang="en-US" sz="287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7556480" y="-883920"/>
            <a:ext cx="6065520" cy="4084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63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8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9085006" y="0"/>
            <a:ext cx="13774994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7576800" y="-1143000"/>
            <a:ext cx="7416800" cy="3581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11077439" y="2387600"/>
            <a:ext cx="9572761" cy="1446550"/>
            <a:chOff x="11077439" y="2387600"/>
            <a:chExt cx="9572761" cy="1446550"/>
          </a:xfrm>
        </p:grpSpPr>
        <p:sp>
          <p:nvSpPr>
            <p:cNvPr id="5" name="矩形 7"/>
            <p:cNvSpPr/>
            <p:nvPr/>
          </p:nvSpPr>
          <p:spPr>
            <a:xfrm>
              <a:off x="11077439" y="2387600"/>
              <a:ext cx="9572761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zh-CN" sz="4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en-US" altLang="zh-CN" sz="4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4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3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r>
                <a:rPr lang="en-US" altLang="zh-CN" sz="4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Project Introduction</a:t>
              </a:r>
            </a:p>
          </p:txBody>
        </p:sp>
        <p:cxnSp>
          <p:nvCxnSpPr>
            <p:cNvPr id="6" name="直接连接符 9"/>
            <p:cNvCxnSpPr/>
            <p:nvPr/>
          </p:nvCxnSpPr>
          <p:spPr>
            <a:xfrm flipV="1">
              <a:off x="12244579" y="3657600"/>
              <a:ext cx="5891020" cy="0"/>
            </a:xfrm>
            <a:prstGeom prst="line">
              <a:avLst/>
            </a:prstGeom>
            <a:noFill/>
            <a:ln>
              <a:solidFill>
                <a:srgbClr val="0F85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11077438" y="3830081"/>
            <a:ext cx="9572761" cy="1446550"/>
            <a:chOff x="11077439" y="2387600"/>
            <a:chExt cx="9572761" cy="1446550"/>
          </a:xfrm>
        </p:grpSpPr>
        <p:sp>
          <p:nvSpPr>
            <p:cNvPr id="8" name="矩形 7"/>
            <p:cNvSpPr/>
            <p:nvPr/>
          </p:nvSpPr>
          <p:spPr>
            <a:xfrm>
              <a:off x="11077439" y="2387600"/>
              <a:ext cx="9572761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zh-CN" sz="4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4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4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3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endPara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9"/>
            <p:cNvCxnSpPr/>
            <p:nvPr/>
          </p:nvCxnSpPr>
          <p:spPr>
            <a:xfrm>
              <a:off x="12244579" y="3601959"/>
              <a:ext cx="5891021" cy="4842"/>
            </a:xfrm>
            <a:prstGeom prst="line">
              <a:avLst/>
            </a:prstGeom>
            <a:noFill/>
            <a:ln>
              <a:solidFill>
                <a:srgbClr val="0F85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11077437" y="5386257"/>
            <a:ext cx="9572761" cy="1446550"/>
            <a:chOff x="11077439" y="2387600"/>
            <a:chExt cx="9572761" cy="1446550"/>
          </a:xfrm>
        </p:grpSpPr>
        <p:sp>
          <p:nvSpPr>
            <p:cNvPr id="11" name="矩形 7"/>
            <p:cNvSpPr/>
            <p:nvPr/>
          </p:nvSpPr>
          <p:spPr>
            <a:xfrm>
              <a:off x="11077439" y="2387600"/>
              <a:ext cx="9572761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zh-CN" sz="4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en-US" altLang="zh-CN" sz="4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  </a:t>
              </a:r>
              <a:r>
                <a:rPr lang="zh-CN" altLang="en-US" sz="4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4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Regression</a:t>
              </a:r>
              <a:r>
                <a:rPr lang="zh-CN" altLang="en-US" sz="4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4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Analysis</a:t>
              </a:r>
              <a:endPara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2" name="直接连接符 9"/>
            <p:cNvCxnSpPr/>
            <p:nvPr/>
          </p:nvCxnSpPr>
          <p:spPr>
            <a:xfrm flipV="1">
              <a:off x="12244579" y="3687893"/>
              <a:ext cx="5332223" cy="0"/>
            </a:xfrm>
            <a:prstGeom prst="line">
              <a:avLst/>
            </a:prstGeom>
            <a:noFill/>
            <a:ln>
              <a:solidFill>
                <a:srgbClr val="0F85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11077436" y="6958665"/>
            <a:ext cx="7058163" cy="1446550"/>
            <a:chOff x="11077439" y="2183313"/>
            <a:chExt cx="9572761" cy="1446550"/>
          </a:xfrm>
        </p:grpSpPr>
        <p:sp>
          <p:nvSpPr>
            <p:cNvPr id="14" name="矩形 7"/>
            <p:cNvSpPr/>
            <p:nvPr/>
          </p:nvSpPr>
          <p:spPr>
            <a:xfrm>
              <a:off x="11077439" y="2183313"/>
              <a:ext cx="9572761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zh-CN" sz="4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en-US" altLang="zh-CN" sz="4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4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3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endPara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5" name="直接连接符 9"/>
            <p:cNvCxnSpPr/>
            <p:nvPr/>
          </p:nvCxnSpPr>
          <p:spPr>
            <a:xfrm>
              <a:off x="12788792" y="3416503"/>
              <a:ext cx="7861408" cy="0"/>
            </a:xfrm>
            <a:prstGeom prst="line">
              <a:avLst/>
            </a:prstGeom>
            <a:noFill/>
            <a:ln>
              <a:solidFill>
                <a:srgbClr val="0F85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11176849" y="8531073"/>
            <a:ext cx="6113284" cy="1446550"/>
            <a:chOff x="11216006" y="2183313"/>
            <a:chExt cx="9572761" cy="1446550"/>
          </a:xfrm>
        </p:grpSpPr>
        <p:sp>
          <p:nvSpPr>
            <p:cNvPr id="17" name="矩形 7"/>
            <p:cNvSpPr/>
            <p:nvPr/>
          </p:nvSpPr>
          <p:spPr>
            <a:xfrm>
              <a:off x="11216006" y="2183313"/>
              <a:ext cx="9572761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zh-CN" sz="4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en-US" altLang="zh-CN" sz="4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4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3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r>
                <a:rPr lang="en-US" altLang="zh-CN" sz="4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Conclusion</a:t>
              </a:r>
              <a:endPara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8" name="直接连接符 9"/>
            <p:cNvCxnSpPr/>
            <p:nvPr/>
          </p:nvCxnSpPr>
          <p:spPr>
            <a:xfrm flipV="1">
              <a:off x="12905059" y="3386175"/>
              <a:ext cx="5626438" cy="0"/>
            </a:xfrm>
            <a:prstGeom prst="line">
              <a:avLst/>
            </a:prstGeom>
            <a:noFill/>
            <a:ln>
              <a:solidFill>
                <a:srgbClr val="0F85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9" name="Rectangle 18"/>
          <p:cNvSpPr/>
          <p:nvPr/>
        </p:nvSpPr>
        <p:spPr>
          <a:xfrm>
            <a:off x="11509890" y="7287756"/>
            <a:ext cx="6978577" cy="8867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Geospatial </a:t>
            </a:r>
            <a:r>
              <a: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Dashboard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7"/>
          <p:cNvSpPr/>
          <p:nvPr/>
        </p:nvSpPr>
        <p:spPr>
          <a:xfrm>
            <a:off x="11062232" y="3830924"/>
            <a:ext cx="957276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Descriptive</a:t>
            </a:r>
            <a:r>
              <a:rPr lang="zh-CN" altLang="en-US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Statistic</a:t>
            </a:r>
          </a:p>
        </p:txBody>
      </p:sp>
      <p:cxnSp>
        <p:nvCxnSpPr>
          <p:cNvPr id="21" name="直接连接符 9"/>
          <p:cNvCxnSpPr/>
          <p:nvPr/>
        </p:nvCxnSpPr>
        <p:spPr>
          <a:xfrm>
            <a:off x="12318600" y="6686010"/>
            <a:ext cx="5891021" cy="4842"/>
          </a:xfrm>
          <a:prstGeom prst="line">
            <a:avLst/>
          </a:prstGeom>
          <a:noFill/>
          <a:ln>
            <a:solidFill>
              <a:srgbClr val="0F85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" name="矩形 27"/>
          <p:cNvSpPr/>
          <p:nvPr/>
        </p:nvSpPr>
        <p:spPr>
          <a:xfrm rot="2678301">
            <a:off x="2133222" y="3248708"/>
            <a:ext cx="6151989" cy="6147670"/>
          </a:xfrm>
          <a:prstGeom prst="rect">
            <a:avLst/>
          </a:prstGeom>
          <a:noFill/>
          <a:ln w="38100">
            <a:solidFill>
              <a:srgbClr val="0F85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22"/>
          </a:p>
        </p:txBody>
      </p:sp>
      <p:sp>
        <p:nvSpPr>
          <p:cNvPr id="24" name="TextBox 23"/>
          <p:cNvSpPr txBox="1"/>
          <p:nvPr/>
        </p:nvSpPr>
        <p:spPr>
          <a:xfrm>
            <a:off x="3126655" y="5722379"/>
            <a:ext cx="4542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 smtClean="0">
                <a:solidFill>
                  <a:schemeClr val="bg1"/>
                </a:solidFill>
              </a:rPr>
              <a:t>AGENDA</a:t>
            </a:r>
            <a:endParaRPr lang="en-US" sz="72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25265" y="149253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62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Shelter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&amp;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311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Calls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https://lh4.googleusercontent.com/jI_KGqlKn4MKivxw2NRLMwCyeiY8vE8vLlJpdFRAdIYT3ZWgS5RqDHaRJeF_K118pSbZfx26_JzAjSStp_H6ct4EDy4jbTh9tgkjHVBQiLmYEBKRXyFm9hNuzrpCkyabm8Ym4Or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0"/>
          <a:stretch/>
        </p:blipFill>
        <p:spPr bwMode="auto">
          <a:xfrm>
            <a:off x="1873068" y="2638697"/>
            <a:ext cx="18809063" cy="8759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4665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311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Calls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&amp;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Homeless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https://lh5.googleusercontent.com/PqSRnlZdBZaVx-PMTJjr1Li19mzgs2gxcvcVK_8P9bCmpBLJEKKeZ5IoBHSBMXygc19W37oPjPEUhexr1DIsFVhDDkHG9z5jENCX4WDUq88d4_IvJbUE6wxdY7zONc11M7m675i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821" y="2351314"/>
            <a:ext cx="19663775" cy="917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128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311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Calls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&amp;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Population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https://lh3.googleusercontent.com/jQEMjoUBPu8n_r7Cy5dC2cU45m7N2xcQKa1ve8Oja3DSRDDmrOm-9Tc5E2ixt8lMq28Qw4pBMCDfv-rHkIf0QflGTtawoQIYXjpA-uT10BYXhGLfz4htOzmtP_px_Kp_RmKw-ia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171" y="2534194"/>
            <a:ext cx="19215600" cy="8961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32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MH_Entry_1">
            <a:hlinkClick r:id="rId3" action="ppaction://hlinksldjump"/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045426" y="3904633"/>
            <a:ext cx="12157474" cy="5239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200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sz="80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Geospatial </a:t>
            </a:r>
            <a:r>
              <a:rPr lang="en-US" altLang="zh-CN" sz="80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Dashboard</a:t>
            </a:r>
            <a:endParaRPr lang="zh-CN" altLang="en-US" sz="80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68386" y="4475106"/>
            <a:ext cx="95727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2534987" y="-1"/>
            <a:ext cx="12869842" cy="12801601"/>
            <a:chOff x="-2534987" y="-1"/>
            <a:chExt cx="12869842" cy="12801601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4" cstate="email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2534987" y="-1"/>
              <a:ext cx="12869842" cy="12801601"/>
            </a:xfrm>
            <a:custGeom>
              <a:avLst/>
              <a:gdLst>
                <a:gd name="connsiteX0" fmla="*/ 4831323 w 10942542"/>
                <a:gd name="connsiteY0" fmla="*/ 0 h 10884521"/>
                <a:gd name="connsiteX1" fmla="*/ 10942542 w 10942542"/>
                <a:gd name="connsiteY1" fmla="*/ 4831323 h 10884521"/>
                <a:gd name="connsiteX2" fmla="*/ 6157090 w 10942542"/>
                <a:gd name="connsiteY2" fmla="*/ 10884521 h 10884521"/>
                <a:gd name="connsiteX3" fmla="*/ 6037828 w 10942542"/>
                <a:gd name="connsiteY3" fmla="*/ 10884521 h 10884521"/>
                <a:gd name="connsiteX4" fmla="*/ 0 w 10942542"/>
                <a:gd name="connsiteY4" fmla="*/ 6111220 h 1088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42542" h="10884521">
                  <a:moveTo>
                    <a:pt x="4831323" y="0"/>
                  </a:moveTo>
                  <a:lnTo>
                    <a:pt x="10942542" y="4831323"/>
                  </a:lnTo>
                  <a:lnTo>
                    <a:pt x="6157090" y="10884521"/>
                  </a:lnTo>
                  <a:lnTo>
                    <a:pt x="6037828" y="10884521"/>
                  </a:lnTo>
                  <a:lnTo>
                    <a:pt x="0" y="6111220"/>
                  </a:lnTo>
                  <a:close/>
                </a:path>
              </a:pathLst>
            </a:custGeom>
          </p:spPr>
        </p:pic>
        <p:sp>
          <p:nvSpPr>
            <p:cNvPr id="28" name="矩形 27"/>
            <p:cNvSpPr/>
            <p:nvPr/>
          </p:nvSpPr>
          <p:spPr>
            <a:xfrm rot="2299722">
              <a:off x="2398017" y="2249463"/>
              <a:ext cx="7594747" cy="7594746"/>
            </a:xfrm>
            <a:prstGeom prst="rect">
              <a:avLst/>
            </a:prstGeom>
            <a:noFill/>
            <a:ln>
              <a:solidFill>
                <a:srgbClr val="0F85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22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3276600" y="3904633"/>
              <a:ext cx="4724400" cy="4508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7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</a:rPr>
                <a:t>04</a:t>
              </a:r>
              <a:endParaRPr lang="zh-CN" altLang="en-US" sz="287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7556480" y="-883920"/>
            <a:ext cx="6065520" cy="4084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58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8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/>
          <p:nvPr>
            <p:extLst/>
          </p:nvPr>
        </p:nvGraphicFramePr>
        <p:xfrm>
          <a:off x="1678545" y="4158307"/>
          <a:ext cx="9985138" cy="77847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/>
          <p:cNvGraphicFramePr/>
          <p:nvPr>
            <p:extLst/>
          </p:nvPr>
        </p:nvGraphicFramePr>
        <p:xfrm>
          <a:off x="11663683" y="4158307"/>
          <a:ext cx="9985138" cy="77847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863600" y="570748"/>
            <a:ext cx="9817968" cy="9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sz="48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Geospatial </a:t>
            </a:r>
            <a:r>
              <a:rPr lang="en-US" altLang="zh-CN" sz="48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Dashboard</a:t>
            </a:r>
            <a:endParaRPr lang="zh-CN" altLang="en-US" sz="4800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863600" y="1708687"/>
            <a:ext cx="20828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584" y="2034195"/>
            <a:ext cx="19916998" cy="1011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204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/>
          <p:nvPr>
            <p:extLst/>
          </p:nvPr>
        </p:nvGraphicFramePr>
        <p:xfrm>
          <a:off x="1678545" y="4158307"/>
          <a:ext cx="9985138" cy="77847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/>
          <p:cNvGraphicFramePr/>
          <p:nvPr>
            <p:extLst/>
          </p:nvPr>
        </p:nvGraphicFramePr>
        <p:xfrm>
          <a:off x="11663683" y="4158307"/>
          <a:ext cx="9985138" cy="77847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5" name="Straight Connector 14"/>
          <p:cNvCxnSpPr/>
          <p:nvPr/>
        </p:nvCxnSpPr>
        <p:spPr>
          <a:xfrm>
            <a:off x="863600" y="1708687"/>
            <a:ext cx="20828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414" y="2072296"/>
            <a:ext cx="20195366" cy="1016886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3600" y="570748"/>
            <a:ext cx="9817968" cy="9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sz="48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Geospatial </a:t>
            </a:r>
            <a:r>
              <a:rPr lang="en-US" altLang="zh-CN" sz="48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Dashboard</a:t>
            </a:r>
            <a:endParaRPr lang="zh-CN" altLang="en-US" sz="4800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756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/>
          <p:nvPr>
            <p:extLst/>
          </p:nvPr>
        </p:nvGraphicFramePr>
        <p:xfrm>
          <a:off x="1678545" y="4158307"/>
          <a:ext cx="9985138" cy="77847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/>
          <p:cNvGraphicFramePr/>
          <p:nvPr>
            <p:extLst/>
          </p:nvPr>
        </p:nvGraphicFramePr>
        <p:xfrm>
          <a:off x="11663683" y="4158307"/>
          <a:ext cx="9985138" cy="77847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5" name="Straight Connector 14"/>
          <p:cNvCxnSpPr/>
          <p:nvPr/>
        </p:nvCxnSpPr>
        <p:spPr>
          <a:xfrm>
            <a:off x="863600" y="1708687"/>
            <a:ext cx="20828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257" y="2071752"/>
            <a:ext cx="19952686" cy="1007670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3600" y="570748"/>
            <a:ext cx="9817968" cy="9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sz="48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Geospatial </a:t>
            </a:r>
            <a:r>
              <a:rPr lang="en-US" altLang="zh-CN" sz="48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Dashboard</a:t>
            </a:r>
            <a:endParaRPr lang="zh-CN" altLang="en-US" sz="4800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5572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/>
          <p:nvPr>
            <p:extLst/>
          </p:nvPr>
        </p:nvGraphicFramePr>
        <p:xfrm>
          <a:off x="1678545" y="4158307"/>
          <a:ext cx="9985138" cy="77847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5" name="Straight Connector 14"/>
          <p:cNvCxnSpPr/>
          <p:nvPr/>
        </p:nvCxnSpPr>
        <p:spPr>
          <a:xfrm>
            <a:off x="863600" y="1708687"/>
            <a:ext cx="20828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416" y="1953764"/>
            <a:ext cx="19180368" cy="102937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3600" y="570748"/>
            <a:ext cx="9817968" cy="9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sz="48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Geospatial </a:t>
            </a:r>
            <a:r>
              <a:rPr lang="en-US" altLang="zh-CN" sz="48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Dashboard</a:t>
            </a:r>
            <a:endParaRPr lang="zh-CN" altLang="en-US" sz="4800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75382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/>
          <p:nvPr>
            <p:extLst/>
          </p:nvPr>
        </p:nvGraphicFramePr>
        <p:xfrm>
          <a:off x="1678545" y="4158307"/>
          <a:ext cx="9985138" cy="77847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5" name="Straight Connector 14"/>
          <p:cNvCxnSpPr/>
          <p:nvPr/>
        </p:nvCxnSpPr>
        <p:spPr>
          <a:xfrm>
            <a:off x="863600" y="1708687"/>
            <a:ext cx="20828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854" y="2042255"/>
            <a:ext cx="20099492" cy="100899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3600" y="570748"/>
            <a:ext cx="9817968" cy="9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sz="48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Geospatial </a:t>
            </a:r>
            <a:r>
              <a:rPr lang="en-US" altLang="zh-CN" sz="48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Dashboard</a:t>
            </a:r>
            <a:endParaRPr lang="zh-CN" altLang="en-US" sz="4800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1259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MH_Entry_1">
            <a:hlinkClick r:id="rId3" action="ppaction://hlinksldjump"/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045426" y="3904633"/>
            <a:ext cx="10930654" cy="5239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200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96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Recommendation</a:t>
            </a:r>
            <a:endParaRPr lang="zh-CN" altLang="en-US" sz="96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68386" y="4475106"/>
            <a:ext cx="95727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2534987" y="-1"/>
            <a:ext cx="12869842" cy="12801601"/>
            <a:chOff x="-2534987" y="-1"/>
            <a:chExt cx="12869842" cy="12801601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4" cstate="email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2534987" y="-1"/>
              <a:ext cx="12869842" cy="12801601"/>
            </a:xfrm>
            <a:custGeom>
              <a:avLst/>
              <a:gdLst>
                <a:gd name="connsiteX0" fmla="*/ 4831323 w 10942542"/>
                <a:gd name="connsiteY0" fmla="*/ 0 h 10884521"/>
                <a:gd name="connsiteX1" fmla="*/ 10942542 w 10942542"/>
                <a:gd name="connsiteY1" fmla="*/ 4831323 h 10884521"/>
                <a:gd name="connsiteX2" fmla="*/ 6157090 w 10942542"/>
                <a:gd name="connsiteY2" fmla="*/ 10884521 h 10884521"/>
                <a:gd name="connsiteX3" fmla="*/ 6037828 w 10942542"/>
                <a:gd name="connsiteY3" fmla="*/ 10884521 h 10884521"/>
                <a:gd name="connsiteX4" fmla="*/ 0 w 10942542"/>
                <a:gd name="connsiteY4" fmla="*/ 6111220 h 1088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42542" h="10884521">
                  <a:moveTo>
                    <a:pt x="4831323" y="0"/>
                  </a:moveTo>
                  <a:lnTo>
                    <a:pt x="10942542" y="4831323"/>
                  </a:lnTo>
                  <a:lnTo>
                    <a:pt x="6157090" y="10884521"/>
                  </a:lnTo>
                  <a:lnTo>
                    <a:pt x="6037828" y="10884521"/>
                  </a:lnTo>
                  <a:lnTo>
                    <a:pt x="0" y="6111220"/>
                  </a:lnTo>
                  <a:close/>
                </a:path>
              </a:pathLst>
            </a:custGeom>
          </p:spPr>
        </p:pic>
        <p:sp>
          <p:nvSpPr>
            <p:cNvPr id="28" name="矩形 27"/>
            <p:cNvSpPr/>
            <p:nvPr/>
          </p:nvSpPr>
          <p:spPr>
            <a:xfrm rot="2299722">
              <a:off x="2398017" y="2249463"/>
              <a:ext cx="7594747" cy="7594746"/>
            </a:xfrm>
            <a:prstGeom prst="rect">
              <a:avLst/>
            </a:prstGeom>
            <a:noFill/>
            <a:ln>
              <a:solidFill>
                <a:srgbClr val="0F85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22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3276600" y="3904633"/>
              <a:ext cx="4724400" cy="4508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7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</a:rPr>
                <a:t>05</a:t>
              </a:r>
              <a:endParaRPr lang="zh-CN" altLang="en-US" sz="287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7556480" y="-883920"/>
            <a:ext cx="6065520" cy="4084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03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8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MH_Entry_1">
            <a:hlinkClick r:id="rId3" action="ppaction://hlinksldjump"/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045426" y="3904633"/>
            <a:ext cx="10930654" cy="5239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200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88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Project</a:t>
            </a:r>
            <a:r>
              <a:rPr lang="zh-CN" altLang="en-US" sz="88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88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zh-CN" altLang="en-US" sz="88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68386" y="4475106"/>
            <a:ext cx="95727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2534987" y="-1"/>
            <a:ext cx="12869842" cy="12801601"/>
            <a:chOff x="-2534987" y="-1"/>
            <a:chExt cx="12869842" cy="12801601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4" cstate="email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2534987" y="-1"/>
              <a:ext cx="12869842" cy="12801601"/>
            </a:xfrm>
            <a:custGeom>
              <a:avLst/>
              <a:gdLst>
                <a:gd name="connsiteX0" fmla="*/ 4831323 w 10942542"/>
                <a:gd name="connsiteY0" fmla="*/ 0 h 10884521"/>
                <a:gd name="connsiteX1" fmla="*/ 10942542 w 10942542"/>
                <a:gd name="connsiteY1" fmla="*/ 4831323 h 10884521"/>
                <a:gd name="connsiteX2" fmla="*/ 6157090 w 10942542"/>
                <a:gd name="connsiteY2" fmla="*/ 10884521 h 10884521"/>
                <a:gd name="connsiteX3" fmla="*/ 6037828 w 10942542"/>
                <a:gd name="connsiteY3" fmla="*/ 10884521 h 10884521"/>
                <a:gd name="connsiteX4" fmla="*/ 0 w 10942542"/>
                <a:gd name="connsiteY4" fmla="*/ 6111220 h 1088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42542" h="10884521">
                  <a:moveTo>
                    <a:pt x="4831323" y="0"/>
                  </a:moveTo>
                  <a:lnTo>
                    <a:pt x="10942542" y="4831323"/>
                  </a:lnTo>
                  <a:lnTo>
                    <a:pt x="6157090" y="10884521"/>
                  </a:lnTo>
                  <a:lnTo>
                    <a:pt x="6037828" y="10884521"/>
                  </a:lnTo>
                  <a:lnTo>
                    <a:pt x="0" y="6111220"/>
                  </a:lnTo>
                  <a:close/>
                </a:path>
              </a:pathLst>
            </a:custGeom>
          </p:spPr>
        </p:pic>
        <p:sp>
          <p:nvSpPr>
            <p:cNvPr id="28" name="矩形 27"/>
            <p:cNvSpPr/>
            <p:nvPr/>
          </p:nvSpPr>
          <p:spPr>
            <a:xfrm rot="2299722">
              <a:off x="2398017" y="2249463"/>
              <a:ext cx="7594747" cy="7594746"/>
            </a:xfrm>
            <a:prstGeom prst="rect">
              <a:avLst/>
            </a:prstGeom>
            <a:noFill/>
            <a:ln>
              <a:solidFill>
                <a:srgbClr val="0F85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22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3276600" y="3904633"/>
              <a:ext cx="4724400" cy="4508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7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</a:rPr>
                <a:t>01</a:t>
              </a:r>
              <a:endParaRPr lang="zh-CN" altLang="en-US" sz="287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7556480" y="-883920"/>
            <a:ext cx="6065520" cy="4084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75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8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13"/>
          <p:cNvSpPr txBox="1"/>
          <p:nvPr/>
        </p:nvSpPr>
        <p:spPr>
          <a:xfrm>
            <a:off x="1276752" y="525776"/>
            <a:ext cx="8667795" cy="10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765901">
              <a:lnSpc>
                <a:spcPct val="150000"/>
              </a:lnSpc>
            </a:pPr>
            <a:r>
              <a:rPr lang="en-US" altLang="zh-CN" sz="48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  <a:ea typeface="+mj-ea"/>
              </a:rPr>
              <a:t>Recommendation</a:t>
            </a:r>
            <a:endParaRPr lang="en-US" sz="4800" b="1" dirty="0">
              <a:solidFill>
                <a:srgbClr val="00A8A7"/>
              </a:solidFill>
              <a:latin typeface="+mj-ea"/>
              <a:ea typeface="+mj-e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15225" y="2600325"/>
            <a:ext cx="4171950" cy="800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63600" y="1708687"/>
            <a:ext cx="20828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28367" y="3578013"/>
            <a:ext cx="1891761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 smtClean="0">
                <a:solidFill>
                  <a:srgbClr val="347FCB"/>
                </a:solidFill>
              </a:rPr>
              <a:t>“</a:t>
            </a:r>
            <a:r>
              <a:rPr lang="en-US" altLang="zh-CN" sz="4800" dirty="0" smtClean="0">
                <a:solidFill>
                  <a:srgbClr val="347FCB"/>
                </a:solidFill>
              </a:rPr>
              <a:t>Where</a:t>
            </a:r>
            <a:r>
              <a:rPr lang="zh-CN" altLang="en-US" sz="4800" dirty="0" smtClean="0">
                <a:solidFill>
                  <a:srgbClr val="347FCB"/>
                </a:solidFill>
              </a:rPr>
              <a:t> </a:t>
            </a:r>
            <a:r>
              <a:rPr lang="en-US" altLang="zh-CN" sz="4800" dirty="0" smtClean="0">
                <a:solidFill>
                  <a:srgbClr val="347FCB"/>
                </a:solidFill>
              </a:rPr>
              <a:t>should</a:t>
            </a:r>
            <a:r>
              <a:rPr lang="zh-CN" altLang="en-US" sz="4800" dirty="0" smtClean="0">
                <a:solidFill>
                  <a:srgbClr val="347FCB"/>
                </a:solidFill>
              </a:rPr>
              <a:t> </a:t>
            </a:r>
            <a:r>
              <a:rPr lang="en-US" altLang="zh-CN" sz="4800" dirty="0" smtClean="0">
                <a:solidFill>
                  <a:srgbClr val="347FCB"/>
                </a:solidFill>
              </a:rPr>
              <a:t>the</a:t>
            </a:r>
            <a:r>
              <a:rPr lang="zh-CN" altLang="en-US" sz="4800" dirty="0" smtClean="0">
                <a:solidFill>
                  <a:srgbClr val="347FCB"/>
                </a:solidFill>
              </a:rPr>
              <a:t> </a:t>
            </a:r>
            <a:r>
              <a:rPr lang="en-US" altLang="zh-CN" sz="4800" dirty="0" smtClean="0">
                <a:solidFill>
                  <a:srgbClr val="347FCB"/>
                </a:solidFill>
              </a:rPr>
              <a:t>government</a:t>
            </a:r>
            <a:r>
              <a:rPr lang="zh-CN" altLang="en-US" sz="4800" dirty="0" smtClean="0">
                <a:solidFill>
                  <a:srgbClr val="347FCB"/>
                </a:solidFill>
              </a:rPr>
              <a:t> </a:t>
            </a:r>
            <a:r>
              <a:rPr lang="en-US" altLang="zh-CN" sz="4800" dirty="0" smtClean="0">
                <a:solidFill>
                  <a:srgbClr val="347FCB"/>
                </a:solidFill>
              </a:rPr>
              <a:t>build</a:t>
            </a:r>
            <a:r>
              <a:rPr lang="zh-CN" altLang="en-US" sz="4800" dirty="0" smtClean="0">
                <a:solidFill>
                  <a:srgbClr val="347FCB"/>
                </a:solidFill>
              </a:rPr>
              <a:t> </a:t>
            </a:r>
            <a:r>
              <a:rPr lang="en-US" altLang="zh-CN" sz="4800" dirty="0" smtClean="0">
                <a:solidFill>
                  <a:srgbClr val="347FCB"/>
                </a:solidFill>
              </a:rPr>
              <a:t>more</a:t>
            </a:r>
            <a:r>
              <a:rPr lang="zh-CN" altLang="en-US" sz="4800" dirty="0" smtClean="0">
                <a:solidFill>
                  <a:srgbClr val="347FCB"/>
                </a:solidFill>
              </a:rPr>
              <a:t> </a:t>
            </a:r>
            <a:r>
              <a:rPr lang="en-US" altLang="zh-CN" sz="4800" dirty="0" smtClean="0">
                <a:solidFill>
                  <a:srgbClr val="347FCB"/>
                </a:solidFill>
              </a:rPr>
              <a:t>shelters?</a:t>
            </a:r>
            <a:r>
              <a:rPr lang="en-US" altLang="zh-CN" sz="13800" dirty="0">
                <a:solidFill>
                  <a:srgbClr val="347FCB"/>
                </a:solidFill>
              </a:rPr>
              <a:t>”</a:t>
            </a:r>
            <a:endParaRPr lang="en-US" sz="13800" dirty="0">
              <a:solidFill>
                <a:srgbClr val="347FC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95503" y="7942969"/>
            <a:ext cx="20933551" cy="36702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/>
              <a:t>F</a:t>
            </a:r>
            <a:r>
              <a:rPr lang="en-US" altLang="zh-CN" sz="4400" dirty="0" smtClean="0"/>
              <a:t>ormula:</a:t>
            </a:r>
            <a:r>
              <a:rPr lang="zh-CN" altLang="en-US" sz="4400" dirty="0" smtClean="0"/>
              <a:t> </a:t>
            </a:r>
            <a:endParaRPr lang="en-US" altLang="zh-CN" sz="4400" dirty="0" smtClean="0"/>
          </a:p>
          <a:p>
            <a:pPr>
              <a:lnSpc>
                <a:spcPts val="1540"/>
              </a:lnSpc>
            </a:pPr>
            <a:endParaRPr lang="en-US" altLang="zh-CN" sz="4400" dirty="0" smtClean="0"/>
          </a:p>
          <a:p>
            <a:r>
              <a:rPr lang="en-US" altLang="zh-CN" sz="4400" dirty="0" err="1" smtClean="0"/>
              <a:t>risk_index</a:t>
            </a:r>
            <a:r>
              <a:rPr lang="en-US" altLang="zh-CN" sz="4400" dirty="0" smtClean="0"/>
              <a:t>=	311_weight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*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count_311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/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total_amount_of_311_calls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+</a:t>
            </a:r>
          </a:p>
          <a:p>
            <a:r>
              <a:rPr lang="en-US" altLang="zh-CN" sz="4400" dirty="0"/>
              <a:t>	</a:t>
            </a:r>
            <a:r>
              <a:rPr lang="en-US" altLang="zh-CN" sz="4400" dirty="0" smtClean="0"/>
              <a:t>						</a:t>
            </a:r>
            <a:r>
              <a:rPr lang="en-US" altLang="zh-CN" sz="4400" dirty="0" err="1" smtClean="0"/>
              <a:t>crime_weight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*</a:t>
            </a:r>
            <a:r>
              <a:rPr lang="zh-CN" altLang="en-US" sz="4400" dirty="0" smtClean="0"/>
              <a:t> </a:t>
            </a:r>
            <a:r>
              <a:rPr lang="en-US" altLang="zh-CN" sz="4400" dirty="0" err="1" smtClean="0"/>
              <a:t>count_crime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/</a:t>
            </a:r>
            <a:r>
              <a:rPr lang="zh-CN" altLang="en-US" sz="4400" dirty="0" smtClean="0"/>
              <a:t> </a:t>
            </a:r>
            <a:r>
              <a:rPr lang="en-US" altLang="zh-CN" sz="4400" dirty="0" err="1" smtClean="0"/>
              <a:t>total_amount_of_crime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+</a:t>
            </a:r>
          </a:p>
          <a:p>
            <a:r>
              <a:rPr lang="en-US" altLang="zh-CN" sz="4400" dirty="0" smtClean="0"/>
              <a:t>						</a:t>
            </a:r>
            <a:r>
              <a:rPr lang="en-US" altLang="zh-CN" sz="4400" dirty="0"/>
              <a:t>	</a:t>
            </a:r>
            <a:r>
              <a:rPr lang="en-US" altLang="zh-CN" sz="4400" dirty="0" err="1" smtClean="0"/>
              <a:t>shelter_weight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*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(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1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-</a:t>
            </a:r>
            <a:r>
              <a:rPr lang="zh-CN" altLang="en-US" sz="4400" dirty="0" smtClean="0"/>
              <a:t> </a:t>
            </a:r>
            <a:r>
              <a:rPr lang="en-US" altLang="zh-CN" sz="4400" dirty="0" err="1" smtClean="0"/>
              <a:t>count_shelter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/</a:t>
            </a:r>
            <a:r>
              <a:rPr lang="zh-CN" altLang="en-US" sz="4400" dirty="0" smtClean="0"/>
              <a:t> </a:t>
            </a:r>
            <a:r>
              <a:rPr lang="en-US" altLang="zh-CN" sz="4400" dirty="0" err="1" smtClean="0"/>
              <a:t>total_amount_of_shelter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)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+</a:t>
            </a:r>
          </a:p>
          <a:p>
            <a:r>
              <a:rPr lang="en-US" altLang="zh-CN" sz="4400" dirty="0"/>
              <a:t>	</a:t>
            </a:r>
            <a:r>
              <a:rPr lang="en-US" altLang="zh-CN" sz="4400" dirty="0" smtClean="0"/>
              <a:t>						</a:t>
            </a:r>
            <a:r>
              <a:rPr lang="en-US" altLang="zh-CN" sz="4400" dirty="0" err="1" smtClean="0"/>
              <a:t>homeless_weight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*</a:t>
            </a:r>
            <a:r>
              <a:rPr lang="zh-CN" altLang="en-US" sz="4400" dirty="0" smtClean="0"/>
              <a:t> </a:t>
            </a:r>
            <a:r>
              <a:rPr lang="en-US" altLang="zh-CN" sz="4400" dirty="0" err="1" smtClean="0"/>
              <a:t>count_homeless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/</a:t>
            </a:r>
            <a:r>
              <a:rPr lang="zh-CN" altLang="en-US" sz="4400" dirty="0" smtClean="0"/>
              <a:t> </a:t>
            </a:r>
            <a:r>
              <a:rPr lang="en-US" altLang="zh-CN" sz="4400" dirty="0" err="1" smtClean="0"/>
              <a:t>total_amount_of_homeless</a:t>
            </a:r>
            <a:r>
              <a:rPr lang="zh-CN" altLang="en-US" sz="4400" dirty="0" smtClean="0"/>
              <a:t>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52641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13"/>
          <p:cNvSpPr txBox="1"/>
          <p:nvPr/>
        </p:nvSpPr>
        <p:spPr>
          <a:xfrm>
            <a:off x="1276752" y="525776"/>
            <a:ext cx="8667795" cy="10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765901">
              <a:lnSpc>
                <a:spcPct val="150000"/>
              </a:lnSpc>
            </a:pPr>
            <a:r>
              <a:rPr lang="en-US" altLang="zh-CN" sz="48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  <a:ea typeface="+mj-ea"/>
              </a:rPr>
              <a:t>Recommendation</a:t>
            </a:r>
            <a:endParaRPr lang="en-US" sz="4800" b="1" dirty="0">
              <a:solidFill>
                <a:srgbClr val="00A8A7"/>
              </a:solidFill>
              <a:latin typeface="+mj-ea"/>
              <a:ea typeface="+mj-e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15225" y="2600325"/>
            <a:ext cx="4171950" cy="800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63600" y="1708687"/>
            <a:ext cx="20828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307" y="2034540"/>
            <a:ext cx="17233719" cy="1014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81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 rot="3054131">
            <a:off x="6157040" y="6795894"/>
            <a:ext cx="4381869" cy="438186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22"/>
          </a:p>
        </p:txBody>
      </p:sp>
      <p:sp>
        <p:nvSpPr>
          <p:cNvPr id="9" name="矩形 8"/>
          <p:cNvSpPr/>
          <p:nvPr/>
        </p:nvSpPr>
        <p:spPr>
          <a:xfrm rot="19300278" flipH="1">
            <a:off x="9054261" y="1645043"/>
            <a:ext cx="18130457" cy="13384849"/>
          </a:xfrm>
          <a:prstGeom prst="rect">
            <a:avLst/>
          </a:pr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alpha val="7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22"/>
          </a:p>
        </p:txBody>
      </p:sp>
      <p:sp>
        <p:nvSpPr>
          <p:cNvPr id="2" name="矩形 1"/>
          <p:cNvSpPr/>
          <p:nvPr/>
        </p:nvSpPr>
        <p:spPr>
          <a:xfrm>
            <a:off x="9567491" y="7122985"/>
            <a:ext cx="12635656" cy="193899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30204" pitchFamily="34" charset="0"/>
                <a:ea typeface="微软雅黑" panose="020B0503020204020204" pitchFamily="34" charset="-122"/>
              </a:rPr>
              <a:t>THANKS FOR </a:t>
            </a:r>
            <a:r>
              <a:rPr lang="en-US" altLang="zh-CN" sz="8000" dirty="0" smtClean="0">
                <a:solidFill>
                  <a:srgbClr val="0F85F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30204" pitchFamily="34" charset="0"/>
                <a:ea typeface="微软雅黑" panose="020B0503020204020204" pitchFamily="34" charset="-122"/>
              </a:rPr>
              <a:t>LISTENING</a:t>
            </a:r>
            <a:endParaRPr lang="en-US" altLang="zh-CN" sz="8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9567494" y="8986828"/>
            <a:ext cx="12635653" cy="0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39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99247" y="2468880"/>
            <a:ext cx="21461506" cy="9717741"/>
          </a:xfrm>
          <a:prstGeom prst="rect">
            <a:avLst/>
          </a:prstGeom>
          <a:solidFill>
            <a:srgbClr val="323B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41293" y="2271657"/>
            <a:ext cx="20977413" cy="9681882"/>
          </a:xfrm>
          <a:prstGeom prst="rect">
            <a:avLst/>
          </a:prstGeom>
          <a:noFill/>
          <a:ln>
            <a:solidFill>
              <a:srgbClr val="0F85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374489" y="3923263"/>
            <a:ext cx="19025420" cy="6378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4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Main</a:t>
            </a:r>
            <a:r>
              <a:rPr lang="zh-CN" altLang="en-US" sz="4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sz="4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Goal</a:t>
            </a:r>
            <a:r>
              <a:rPr lang="en-US" altLang="zh-CN" sz="4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:</a:t>
            </a:r>
            <a:r>
              <a:rPr lang="zh-CN" altLang="en-US" sz="4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4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Support the Mayor’s goal to reduce the absolute number of </a:t>
            </a:r>
            <a:r>
              <a:rPr lang="en-US" sz="44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homeless</a:t>
            </a:r>
          </a:p>
          <a:p>
            <a:pPr lvl="0">
              <a:lnSpc>
                <a:spcPct val="150000"/>
              </a:lnSpc>
            </a:pPr>
            <a:endParaRPr lang="en-US" sz="44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lvl="0">
              <a:lnSpc>
                <a:spcPts val="1500"/>
              </a:lnSpc>
            </a:pPr>
            <a:endParaRPr lang="en-US" sz="44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marL="742950" lvl="0" indent="-742950">
              <a:lnSpc>
                <a:spcPct val="150000"/>
              </a:lnSpc>
              <a:buFont typeface="Wingdings" charset="2"/>
              <a:buChar char="q"/>
            </a:pPr>
            <a:r>
              <a:rPr lang="en-US" sz="4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Present descriptive statistics for 311 calls </a:t>
            </a:r>
            <a:r>
              <a:rPr lang="en-US" sz="44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and </a:t>
            </a:r>
            <a:r>
              <a:rPr lang="en-US" sz="4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crimes.</a:t>
            </a:r>
          </a:p>
          <a:p>
            <a:pPr marL="742950" lvl="0" indent="-742950">
              <a:lnSpc>
                <a:spcPct val="150000"/>
              </a:lnSpc>
              <a:buFont typeface="Wingdings" charset="2"/>
              <a:buChar char="q"/>
            </a:pPr>
            <a:r>
              <a:rPr lang="en-US" sz="4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Find the relationships among main variables. </a:t>
            </a:r>
          </a:p>
          <a:p>
            <a:pPr marL="742950" indent="-742950">
              <a:lnSpc>
                <a:spcPct val="150000"/>
              </a:lnSpc>
              <a:buFont typeface="Wingdings" charset="2"/>
              <a:buChar char="q"/>
            </a:pPr>
            <a:r>
              <a:rPr lang="en-US" sz="4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Visualize different measures on the map.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9435" y="2718765"/>
            <a:ext cx="223561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800" dirty="0">
                <a:solidFill>
                  <a:schemeClr val="bg1">
                    <a:lumMod val="85000"/>
                  </a:schemeClr>
                </a:solidFill>
                <a:latin typeface="Impact" panose="020B0806030902050204" pitchFamily="34" charset="0"/>
              </a:rPr>
              <a:t>“</a:t>
            </a:r>
          </a:p>
        </p:txBody>
      </p:sp>
      <p:sp>
        <p:nvSpPr>
          <p:cNvPr id="12" name="矩形 10"/>
          <p:cNvSpPr/>
          <p:nvPr/>
        </p:nvSpPr>
        <p:spPr>
          <a:xfrm>
            <a:off x="8879300" y="305333"/>
            <a:ext cx="5101397" cy="14363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66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Project</a:t>
            </a:r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6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Goal</a:t>
            </a:r>
            <a:endParaRPr lang="zh-CN" altLang="en-US" sz="66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4"/>
          <p:cNvSpPr txBox="1"/>
          <p:nvPr/>
        </p:nvSpPr>
        <p:spPr>
          <a:xfrm>
            <a:off x="19406345" y="8895482"/>
            <a:ext cx="223561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800" dirty="0">
                <a:solidFill>
                  <a:schemeClr val="bg1">
                    <a:lumMod val="85000"/>
                  </a:schemeClr>
                </a:solidFill>
                <a:latin typeface="Impact" panose="020B0806030902050204" pitchFamily="34" charset="0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914789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76752" y="551176"/>
            <a:ext cx="9817968" cy="10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765901">
              <a:lnSpc>
                <a:spcPct val="150000"/>
              </a:lnSpc>
            </a:pPr>
            <a:r>
              <a:rPr lang="en-US" altLang="zh-CN" sz="48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  <a:ea typeface="+mj-ea"/>
              </a:rPr>
              <a:t>Data Set</a:t>
            </a:r>
            <a:endParaRPr lang="en-US" sz="4800" b="1" dirty="0">
              <a:solidFill>
                <a:srgbClr val="00A8A7"/>
              </a:solidFill>
              <a:latin typeface="+mj-ea"/>
              <a:ea typeface="+mj-ea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863600" y="1708687"/>
            <a:ext cx="20828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Diagram 9">
            <a:extLst>
              <a:ext uri="{FF2B5EF4-FFF2-40B4-BE49-F238E27FC236}">
                <a16:creationId xmlns="" xmlns:a16="http://schemas.microsoft.com/office/drawing/2014/main" id="{189F0A1A-5298-4B95-A2FF-009D5BF874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4977289"/>
              </p:ext>
            </p:extLst>
          </p:nvPr>
        </p:nvGraphicFramePr>
        <p:xfrm>
          <a:off x="863601" y="1796354"/>
          <a:ext cx="11595099" cy="9720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1" name="Diagram 10">
            <a:extLst>
              <a:ext uri="{FF2B5EF4-FFF2-40B4-BE49-F238E27FC236}">
                <a16:creationId xmlns="" xmlns:a16="http://schemas.microsoft.com/office/drawing/2014/main" id="{189F0A1A-5298-4B95-A2FF-009D5BF874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4344063"/>
              </p:ext>
            </p:extLst>
          </p:nvPr>
        </p:nvGraphicFramePr>
        <p:xfrm>
          <a:off x="11964087" y="2566592"/>
          <a:ext cx="12135708" cy="9720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78376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114" y="3754876"/>
            <a:ext cx="11307195" cy="6831492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11277600" y="3754876"/>
            <a:ext cx="9597104" cy="3342246"/>
            <a:chOff x="11849084" y="2743200"/>
            <a:chExt cx="9597104" cy="3342246"/>
          </a:xfrm>
        </p:grpSpPr>
        <p:grpSp>
          <p:nvGrpSpPr>
            <p:cNvPr id="3" name="组合 2"/>
            <p:cNvGrpSpPr/>
            <p:nvPr/>
          </p:nvGrpSpPr>
          <p:grpSpPr>
            <a:xfrm>
              <a:off x="11849084" y="2743200"/>
              <a:ext cx="2023354" cy="2023354"/>
              <a:chOff x="11849084" y="2743200"/>
              <a:chExt cx="2023354" cy="2023354"/>
            </a:xfrm>
          </p:grpSpPr>
          <p:sp>
            <p:nvSpPr>
              <p:cNvPr id="7" name="Oval 3"/>
              <p:cNvSpPr/>
              <p:nvPr/>
            </p:nvSpPr>
            <p:spPr>
              <a:xfrm>
                <a:off x="11956089" y="2850205"/>
                <a:ext cx="1809345" cy="1809345"/>
              </a:xfrm>
              <a:prstGeom prst="ellipse">
                <a:avLst/>
              </a:prstGeom>
              <a:solidFill>
                <a:schemeClr val="bg2">
                  <a:lumMod val="90000"/>
                  <a:alpha val="30000"/>
                </a:schemeClr>
              </a:solidFill>
              <a:ln w="317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4"/>
              <p:cNvSpPr/>
              <p:nvPr/>
            </p:nvSpPr>
            <p:spPr>
              <a:xfrm>
                <a:off x="11849084" y="2743200"/>
                <a:ext cx="2023354" cy="2023354"/>
              </a:xfrm>
              <a:prstGeom prst="ellipse">
                <a:avLst/>
              </a:prstGeom>
              <a:noFill/>
              <a:ln w="317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Shape 2412"/>
              <p:cNvSpPr/>
              <p:nvPr/>
            </p:nvSpPr>
            <p:spPr>
              <a:xfrm>
                <a:off x="12612212" y="3506341"/>
                <a:ext cx="497097" cy="4970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8836"/>
                    </a:moveTo>
                    <a:lnTo>
                      <a:pt x="982" y="8836"/>
                    </a:lnTo>
                    <a:lnTo>
                      <a:pt x="982" y="6873"/>
                    </a:lnTo>
                    <a:lnTo>
                      <a:pt x="20618" y="6873"/>
                    </a:lnTo>
                    <a:cubicBezTo>
                      <a:pt x="20618" y="6873"/>
                      <a:pt x="20618" y="8836"/>
                      <a:pt x="20618" y="8836"/>
                    </a:cubicBezTo>
                    <a:close/>
                    <a:moveTo>
                      <a:pt x="18655" y="20618"/>
                    </a:moveTo>
                    <a:lnTo>
                      <a:pt x="2945" y="20618"/>
                    </a:lnTo>
                    <a:lnTo>
                      <a:pt x="2945" y="9818"/>
                    </a:lnTo>
                    <a:lnTo>
                      <a:pt x="18655" y="9818"/>
                    </a:lnTo>
                    <a:cubicBezTo>
                      <a:pt x="18655" y="9818"/>
                      <a:pt x="18655" y="20618"/>
                      <a:pt x="18655" y="20618"/>
                    </a:cubicBezTo>
                    <a:close/>
                    <a:moveTo>
                      <a:pt x="3927" y="982"/>
                    </a:moveTo>
                    <a:lnTo>
                      <a:pt x="11782" y="982"/>
                    </a:lnTo>
                    <a:lnTo>
                      <a:pt x="11782" y="3436"/>
                    </a:lnTo>
                    <a:cubicBezTo>
                      <a:pt x="11782" y="3708"/>
                      <a:pt x="12002" y="3927"/>
                      <a:pt x="12273" y="3927"/>
                    </a:cubicBezTo>
                    <a:lnTo>
                      <a:pt x="14727" y="3927"/>
                    </a:lnTo>
                    <a:lnTo>
                      <a:pt x="14727" y="5891"/>
                    </a:lnTo>
                    <a:lnTo>
                      <a:pt x="3927" y="5891"/>
                    </a:lnTo>
                    <a:cubicBezTo>
                      <a:pt x="3927" y="5891"/>
                      <a:pt x="3927" y="982"/>
                      <a:pt x="3927" y="982"/>
                    </a:cubicBezTo>
                    <a:close/>
                    <a:moveTo>
                      <a:pt x="12764" y="1473"/>
                    </a:moveTo>
                    <a:lnTo>
                      <a:pt x="14236" y="2945"/>
                    </a:lnTo>
                    <a:lnTo>
                      <a:pt x="12764" y="2945"/>
                    </a:lnTo>
                    <a:cubicBezTo>
                      <a:pt x="12764" y="2945"/>
                      <a:pt x="12764" y="1473"/>
                      <a:pt x="12764" y="1473"/>
                    </a:cubicBezTo>
                    <a:close/>
                    <a:moveTo>
                      <a:pt x="17673" y="1964"/>
                    </a:moveTo>
                    <a:lnTo>
                      <a:pt x="17673" y="5891"/>
                    </a:lnTo>
                    <a:lnTo>
                      <a:pt x="15709" y="5891"/>
                    </a:lnTo>
                    <a:lnTo>
                      <a:pt x="15709" y="2945"/>
                    </a:lnTo>
                    <a:lnTo>
                      <a:pt x="14727" y="1964"/>
                    </a:lnTo>
                    <a:cubicBezTo>
                      <a:pt x="14727" y="1964"/>
                      <a:pt x="17673" y="1964"/>
                      <a:pt x="17673" y="1964"/>
                    </a:cubicBezTo>
                    <a:close/>
                    <a:moveTo>
                      <a:pt x="20618" y="5891"/>
                    </a:moveTo>
                    <a:lnTo>
                      <a:pt x="18655" y="5891"/>
                    </a:lnTo>
                    <a:lnTo>
                      <a:pt x="18655" y="1964"/>
                    </a:lnTo>
                    <a:cubicBezTo>
                      <a:pt x="18655" y="1422"/>
                      <a:pt x="18215" y="982"/>
                      <a:pt x="17673" y="982"/>
                    </a:cubicBezTo>
                    <a:lnTo>
                      <a:pt x="13745" y="982"/>
                    </a:lnTo>
                    <a:lnTo>
                      <a:pt x="12764" y="0"/>
                    </a:lnTo>
                    <a:lnTo>
                      <a:pt x="3927" y="0"/>
                    </a:lnTo>
                    <a:cubicBezTo>
                      <a:pt x="3385" y="0"/>
                      <a:pt x="2945" y="440"/>
                      <a:pt x="2945" y="982"/>
                    </a:cubicBezTo>
                    <a:lnTo>
                      <a:pt x="2945" y="5891"/>
                    </a:lnTo>
                    <a:lnTo>
                      <a:pt x="982" y="5891"/>
                    </a:lnTo>
                    <a:cubicBezTo>
                      <a:pt x="440" y="5891"/>
                      <a:pt x="0" y="6331"/>
                      <a:pt x="0" y="6873"/>
                    </a:cubicBezTo>
                    <a:lnTo>
                      <a:pt x="0" y="8836"/>
                    </a:lnTo>
                    <a:cubicBezTo>
                      <a:pt x="0" y="9379"/>
                      <a:pt x="440" y="9818"/>
                      <a:pt x="982" y="9818"/>
                    </a:cubicBezTo>
                    <a:lnTo>
                      <a:pt x="1964" y="9818"/>
                    </a:lnTo>
                    <a:lnTo>
                      <a:pt x="1964" y="20618"/>
                    </a:lnTo>
                    <a:cubicBezTo>
                      <a:pt x="1964" y="21160"/>
                      <a:pt x="2403" y="21600"/>
                      <a:pt x="2945" y="21600"/>
                    </a:cubicBezTo>
                    <a:lnTo>
                      <a:pt x="18655" y="21600"/>
                    </a:lnTo>
                    <a:cubicBezTo>
                      <a:pt x="19197" y="21600"/>
                      <a:pt x="19636" y="21160"/>
                      <a:pt x="19636" y="20618"/>
                    </a:cubicBezTo>
                    <a:lnTo>
                      <a:pt x="19636" y="9818"/>
                    </a:lnTo>
                    <a:lnTo>
                      <a:pt x="20618" y="9818"/>
                    </a:lnTo>
                    <a:cubicBezTo>
                      <a:pt x="21160" y="9818"/>
                      <a:pt x="21600" y="9379"/>
                      <a:pt x="21600" y="8836"/>
                    </a:cubicBezTo>
                    <a:lnTo>
                      <a:pt x="21600" y="6873"/>
                    </a:lnTo>
                    <a:cubicBezTo>
                      <a:pt x="21600" y="6331"/>
                      <a:pt x="21160" y="5891"/>
                      <a:pt x="20618" y="5891"/>
                    </a:cubicBezTo>
                    <a:moveTo>
                      <a:pt x="7855" y="12763"/>
                    </a:moveTo>
                    <a:lnTo>
                      <a:pt x="13745" y="12763"/>
                    </a:lnTo>
                    <a:lnTo>
                      <a:pt x="13745" y="13745"/>
                    </a:lnTo>
                    <a:lnTo>
                      <a:pt x="7855" y="13745"/>
                    </a:lnTo>
                    <a:cubicBezTo>
                      <a:pt x="7855" y="13745"/>
                      <a:pt x="7855" y="12763"/>
                      <a:pt x="7855" y="12763"/>
                    </a:cubicBezTo>
                    <a:close/>
                    <a:moveTo>
                      <a:pt x="7855" y="14727"/>
                    </a:moveTo>
                    <a:lnTo>
                      <a:pt x="13745" y="14727"/>
                    </a:lnTo>
                    <a:cubicBezTo>
                      <a:pt x="14287" y="14727"/>
                      <a:pt x="14727" y="14287"/>
                      <a:pt x="14727" y="13745"/>
                    </a:cubicBezTo>
                    <a:lnTo>
                      <a:pt x="14727" y="12763"/>
                    </a:lnTo>
                    <a:cubicBezTo>
                      <a:pt x="14727" y="12221"/>
                      <a:pt x="14287" y="11782"/>
                      <a:pt x="13745" y="11782"/>
                    </a:cubicBezTo>
                    <a:lnTo>
                      <a:pt x="7855" y="11782"/>
                    </a:lnTo>
                    <a:cubicBezTo>
                      <a:pt x="7313" y="11782"/>
                      <a:pt x="6873" y="12221"/>
                      <a:pt x="6873" y="12763"/>
                    </a:cubicBezTo>
                    <a:lnTo>
                      <a:pt x="6873" y="13745"/>
                    </a:lnTo>
                    <a:cubicBezTo>
                      <a:pt x="6873" y="14287"/>
                      <a:pt x="7313" y="14727"/>
                      <a:pt x="7855" y="14727"/>
                    </a:cubicBez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12700">
                <a:miter lim="400000"/>
              </a:ln>
            </p:spPr>
            <p:txBody>
              <a:bodyPr lIns="36576" tIns="36576" rIns="36576" bIns="36576" anchor="ctr"/>
              <a:lstStyle/>
              <a:p>
                <a:pPr algn="ctr" defTabSz="43890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Arial"/>
                  <a:ea typeface="Arial"/>
                  <a:cs typeface="Arial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14050368" y="2771782"/>
              <a:ext cx="7395820" cy="3313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sz="3600" b="1" dirty="0">
                  <a:latin typeface="Arial" charset="0"/>
                  <a:ea typeface="Arial" charset="0"/>
                  <a:cs typeface="Arial" charset="0"/>
                </a:rPr>
                <a:t>The number and location of homeless people will not change in short time if there is not any shelter change.</a:t>
              </a: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80817" y="4086224"/>
            <a:ext cx="7772400" cy="4783673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1276752" y="551176"/>
            <a:ext cx="9817968" cy="10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765901">
              <a:lnSpc>
                <a:spcPct val="150000"/>
              </a:lnSpc>
            </a:pPr>
            <a:r>
              <a:rPr lang="en-US" altLang="zh-CN" sz="48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  <a:ea typeface="+mj-ea"/>
              </a:rPr>
              <a:t>Assumption</a:t>
            </a:r>
            <a:endParaRPr lang="en-US" sz="4800" b="1" dirty="0">
              <a:solidFill>
                <a:srgbClr val="00A8A7"/>
              </a:solidFill>
              <a:latin typeface="+mj-ea"/>
              <a:ea typeface="+mj-ea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863600" y="1708687"/>
            <a:ext cx="20828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26"/>
          <p:cNvGrpSpPr/>
          <p:nvPr/>
        </p:nvGrpSpPr>
        <p:grpSpPr>
          <a:xfrm>
            <a:off x="11384605" y="8485072"/>
            <a:ext cx="9490100" cy="2511249"/>
            <a:chOff x="11849084" y="2743200"/>
            <a:chExt cx="9490100" cy="2511249"/>
          </a:xfrm>
        </p:grpSpPr>
        <p:grpSp>
          <p:nvGrpSpPr>
            <p:cNvPr id="36" name="组合 2"/>
            <p:cNvGrpSpPr/>
            <p:nvPr/>
          </p:nvGrpSpPr>
          <p:grpSpPr>
            <a:xfrm>
              <a:off x="11849084" y="2743200"/>
              <a:ext cx="2023354" cy="2023354"/>
              <a:chOff x="11849084" y="2743200"/>
              <a:chExt cx="2023354" cy="2023354"/>
            </a:xfrm>
          </p:grpSpPr>
          <p:sp>
            <p:nvSpPr>
              <p:cNvPr id="38" name="Oval 3"/>
              <p:cNvSpPr/>
              <p:nvPr/>
            </p:nvSpPr>
            <p:spPr>
              <a:xfrm>
                <a:off x="11956089" y="2850205"/>
                <a:ext cx="1809345" cy="1809345"/>
              </a:xfrm>
              <a:prstGeom prst="ellipse">
                <a:avLst/>
              </a:prstGeom>
              <a:solidFill>
                <a:schemeClr val="bg2">
                  <a:lumMod val="90000"/>
                  <a:alpha val="30000"/>
                </a:schemeClr>
              </a:solidFill>
              <a:ln w="317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4"/>
              <p:cNvSpPr/>
              <p:nvPr/>
            </p:nvSpPr>
            <p:spPr>
              <a:xfrm>
                <a:off x="11849084" y="2743200"/>
                <a:ext cx="2023354" cy="2023354"/>
              </a:xfrm>
              <a:prstGeom prst="ellipse">
                <a:avLst/>
              </a:prstGeom>
              <a:noFill/>
              <a:ln w="317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Shape 2412"/>
              <p:cNvSpPr/>
              <p:nvPr/>
            </p:nvSpPr>
            <p:spPr>
              <a:xfrm>
                <a:off x="12612212" y="3506341"/>
                <a:ext cx="497097" cy="4970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8836"/>
                    </a:moveTo>
                    <a:lnTo>
                      <a:pt x="982" y="8836"/>
                    </a:lnTo>
                    <a:lnTo>
                      <a:pt x="982" y="6873"/>
                    </a:lnTo>
                    <a:lnTo>
                      <a:pt x="20618" y="6873"/>
                    </a:lnTo>
                    <a:cubicBezTo>
                      <a:pt x="20618" y="6873"/>
                      <a:pt x="20618" y="8836"/>
                      <a:pt x="20618" y="8836"/>
                    </a:cubicBezTo>
                    <a:close/>
                    <a:moveTo>
                      <a:pt x="18655" y="20618"/>
                    </a:moveTo>
                    <a:lnTo>
                      <a:pt x="2945" y="20618"/>
                    </a:lnTo>
                    <a:lnTo>
                      <a:pt x="2945" y="9818"/>
                    </a:lnTo>
                    <a:lnTo>
                      <a:pt x="18655" y="9818"/>
                    </a:lnTo>
                    <a:cubicBezTo>
                      <a:pt x="18655" y="9818"/>
                      <a:pt x="18655" y="20618"/>
                      <a:pt x="18655" y="20618"/>
                    </a:cubicBezTo>
                    <a:close/>
                    <a:moveTo>
                      <a:pt x="3927" y="982"/>
                    </a:moveTo>
                    <a:lnTo>
                      <a:pt x="11782" y="982"/>
                    </a:lnTo>
                    <a:lnTo>
                      <a:pt x="11782" y="3436"/>
                    </a:lnTo>
                    <a:cubicBezTo>
                      <a:pt x="11782" y="3708"/>
                      <a:pt x="12002" y="3927"/>
                      <a:pt x="12273" y="3927"/>
                    </a:cubicBezTo>
                    <a:lnTo>
                      <a:pt x="14727" y="3927"/>
                    </a:lnTo>
                    <a:lnTo>
                      <a:pt x="14727" y="5891"/>
                    </a:lnTo>
                    <a:lnTo>
                      <a:pt x="3927" y="5891"/>
                    </a:lnTo>
                    <a:cubicBezTo>
                      <a:pt x="3927" y="5891"/>
                      <a:pt x="3927" y="982"/>
                      <a:pt x="3927" y="982"/>
                    </a:cubicBezTo>
                    <a:close/>
                    <a:moveTo>
                      <a:pt x="12764" y="1473"/>
                    </a:moveTo>
                    <a:lnTo>
                      <a:pt x="14236" y="2945"/>
                    </a:lnTo>
                    <a:lnTo>
                      <a:pt x="12764" y="2945"/>
                    </a:lnTo>
                    <a:cubicBezTo>
                      <a:pt x="12764" y="2945"/>
                      <a:pt x="12764" y="1473"/>
                      <a:pt x="12764" y="1473"/>
                    </a:cubicBezTo>
                    <a:close/>
                    <a:moveTo>
                      <a:pt x="17673" y="1964"/>
                    </a:moveTo>
                    <a:lnTo>
                      <a:pt x="17673" y="5891"/>
                    </a:lnTo>
                    <a:lnTo>
                      <a:pt x="15709" y="5891"/>
                    </a:lnTo>
                    <a:lnTo>
                      <a:pt x="15709" y="2945"/>
                    </a:lnTo>
                    <a:lnTo>
                      <a:pt x="14727" y="1964"/>
                    </a:lnTo>
                    <a:cubicBezTo>
                      <a:pt x="14727" y="1964"/>
                      <a:pt x="17673" y="1964"/>
                      <a:pt x="17673" y="1964"/>
                    </a:cubicBezTo>
                    <a:close/>
                    <a:moveTo>
                      <a:pt x="20618" y="5891"/>
                    </a:moveTo>
                    <a:lnTo>
                      <a:pt x="18655" y="5891"/>
                    </a:lnTo>
                    <a:lnTo>
                      <a:pt x="18655" y="1964"/>
                    </a:lnTo>
                    <a:cubicBezTo>
                      <a:pt x="18655" y="1422"/>
                      <a:pt x="18215" y="982"/>
                      <a:pt x="17673" y="982"/>
                    </a:cubicBezTo>
                    <a:lnTo>
                      <a:pt x="13745" y="982"/>
                    </a:lnTo>
                    <a:lnTo>
                      <a:pt x="12764" y="0"/>
                    </a:lnTo>
                    <a:lnTo>
                      <a:pt x="3927" y="0"/>
                    </a:lnTo>
                    <a:cubicBezTo>
                      <a:pt x="3385" y="0"/>
                      <a:pt x="2945" y="440"/>
                      <a:pt x="2945" y="982"/>
                    </a:cubicBezTo>
                    <a:lnTo>
                      <a:pt x="2945" y="5891"/>
                    </a:lnTo>
                    <a:lnTo>
                      <a:pt x="982" y="5891"/>
                    </a:lnTo>
                    <a:cubicBezTo>
                      <a:pt x="440" y="5891"/>
                      <a:pt x="0" y="6331"/>
                      <a:pt x="0" y="6873"/>
                    </a:cubicBezTo>
                    <a:lnTo>
                      <a:pt x="0" y="8836"/>
                    </a:lnTo>
                    <a:cubicBezTo>
                      <a:pt x="0" y="9379"/>
                      <a:pt x="440" y="9818"/>
                      <a:pt x="982" y="9818"/>
                    </a:cubicBezTo>
                    <a:lnTo>
                      <a:pt x="1964" y="9818"/>
                    </a:lnTo>
                    <a:lnTo>
                      <a:pt x="1964" y="20618"/>
                    </a:lnTo>
                    <a:cubicBezTo>
                      <a:pt x="1964" y="21160"/>
                      <a:pt x="2403" y="21600"/>
                      <a:pt x="2945" y="21600"/>
                    </a:cubicBezTo>
                    <a:lnTo>
                      <a:pt x="18655" y="21600"/>
                    </a:lnTo>
                    <a:cubicBezTo>
                      <a:pt x="19197" y="21600"/>
                      <a:pt x="19636" y="21160"/>
                      <a:pt x="19636" y="20618"/>
                    </a:cubicBezTo>
                    <a:lnTo>
                      <a:pt x="19636" y="9818"/>
                    </a:lnTo>
                    <a:lnTo>
                      <a:pt x="20618" y="9818"/>
                    </a:lnTo>
                    <a:cubicBezTo>
                      <a:pt x="21160" y="9818"/>
                      <a:pt x="21600" y="9379"/>
                      <a:pt x="21600" y="8836"/>
                    </a:cubicBezTo>
                    <a:lnTo>
                      <a:pt x="21600" y="6873"/>
                    </a:lnTo>
                    <a:cubicBezTo>
                      <a:pt x="21600" y="6331"/>
                      <a:pt x="21160" y="5891"/>
                      <a:pt x="20618" y="5891"/>
                    </a:cubicBezTo>
                    <a:moveTo>
                      <a:pt x="7855" y="12763"/>
                    </a:moveTo>
                    <a:lnTo>
                      <a:pt x="13745" y="12763"/>
                    </a:lnTo>
                    <a:lnTo>
                      <a:pt x="13745" y="13745"/>
                    </a:lnTo>
                    <a:lnTo>
                      <a:pt x="7855" y="13745"/>
                    </a:lnTo>
                    <a:cubicBezTo>
                      <a:pt x="7855" y="13745"/>
                      <a:pt x="7855" y="12763"/>
                      <a:pt x="7855" y="12763"/>
                    </a:cubicBezTo>
                    <a:close/>
                    <a:moveTo>
                      <a:pt x="7855" y="14727"/>
                    </a:moveTo>
                    <a:lnTo>
                      <a:pt x="13745" y="14727"/>
                    </a:lnTo>
                    <a:cubicBezTo>
                      <a:pt x="14287" y="14727"/>
                      <a:pt x="14727" y="14287"/>
                      <a:pt x="14727" y="13745"/>
                    </a:cubicBezTo>
                    <a:lnTo>
                      <a:pt x="14727" y="12763"/>
                    </a:lnTo>
                    <a:cubicBezTo>
                      <a:pt x="14727" y="12221"/>
                      <a:pt x="14287" y="11782"/>
                      <a:pt x="13745" y="11782"/>
                    </a:cubicBezTo>
                    <a:lnTo>
                      <a:pt x="7855" y="11782"/>
                    </a:lnTo>
                    <a:cubicBezTo>
                      <a:pt x="7313" y="11782"/>
                      <a:pt x="6873" y="12221"/>
                      <a:pt x="6873" y="12763"/>
                    </a:cubicBezTo>
                    <a:lnTo>
                      <a:pt x="6873" y="13745"/>
                    </a:lnTo>
                    <a:cubicBezTo>
                      <a:pt x="6873" y="14287"/>
                      <a:pt x="7313" y="14727"/>
                      <a:pt x="7855" y="14727"/>
                    </a:cubicBez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12700">
                <a:miter lim="400000"/>
              </a:ln>
            </p:spPr>
            <p:txBody>
              <a:bodyPr lIns="36576" tIns="36576" rIns="36576" bIns="36576" anchor="ctr"/>
              <a:lstStyle/>
              <a:p>
                <a:pPr algn="ctr" defTabSz="43890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Arial"/>
                  <a:ea typeface="Arial"/>
                  <a:cs typeface="Arial"/>
                </a:endParaRPr>
              </a:p>
            </p:txBody>
          </p:sp>
        </p:grpSp>
        <p:sp>
          <p:nvSpPr>
            <p:cNvPr id="37" name="矩形 16"/>
            <p:cNvSpPr/>
            <p:nvPr/>
          </p:nvSpPr>
          <p:spPr>
            <a:xfrm>
              <a:off x="14050368" y="2771782"/>
              <a:ext cx="7288816" cy="24826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3600" b="1" dirty="0">
                  <a:latin typeface="Arial" charset="0"/>
                  <a:ea typeface="Arial" charset="0"/>
                  <a:cs typeface="Arial" charset="0"/>
                </a:rPr>
                <a:t>Current homeless people will not move in or move out of LA county.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282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MH_Entry_1">
            <a:hlinkClick r:id="rId3" action="ppaction://hlinksldjump"/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045425" y="3904633"/>
            <a:ext cx="11396563" cy="5239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200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88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Descriptive</a:t>
            </a:r>
            <a:r>
              <a:rPr lang="zh-CN" altLang="en-US" sz="88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88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Statistics</a:t>
            </a:r>
            <a:endParaRPr lang="zh-CN" altLang="en-US" sz="88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68386" y="4475106"/>
            <a:ext cx="95727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2534987" y="-1"/>
            <a:ext cx="12869842" cy="12801601"/>
            <a:chOff x="-2534987" y="-1"/>
            <a:chExt cx="12869842" cy="12801601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4" cstate="email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2534987" y="-1"/>
              <a:ext cx="12869842" cy="12801601"/>
            </a:xfrm>
            <a:custGeom>
              <a:avLst/>
              <a:gdLst>
                <a:gd name="connsiteX0" fmla="*/ 4831323 w 10942542"/>
                <a:gd name="connsiteY0" fmla="*/ 0 h 10884521"/>
                <a:gd name="connsiteX1" fmla="*/ 10942542 w 10942542"/>
                <a:gd name="connsiteY1" fmla="*/ 4831323 h 10884521"/>
                <a:gd name="connsiteX2" fmla="*/ 6157090 w 10942542"/>
                <a:gd name="connsiteY2" fmla="*/ 10884521 h 10884521"/>
                <a:gd name="connsiteX3" fmla="*/ 6037828 w 10942542"/>
                <a:gd name="connsiteY3" fmla="*/ 10884521 h 10884521"/>
                <a:gd name="connsiteX4" fmla="*/ 0 w 10942542"/>
                <a:gd name="connsiteY4" fmla="*/ 6111220 h 1088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42542" h="10884521">
                  <a:moveTo>
                    <a:pt x="4831323" y="0"/>
                  </a:moveTo>
                  <a:lnTo>
                    <a:pt x="10942542" y="4831323"/>
                  </a:lnTo>
                  <a:lnTo>
                    <a:pt x="6157090" y="10884521"/>
                  </a:lnTo>
                  <a:lnTo>
                    <a:pt x="6037828" y="10884521"/>
                  </a:lnTo>
                  <a:lnTo>
                    <a:pt x="0" y="6111220"/>
                  </a:lnTo>
                  <a:close/>
                </a:path>
              </a:pathLst>
            </a:custGeom>
          </p:spPr>
        </p:pic>
        <p:sp>
          <p:nvSpPr>
            <p:cNvPr id="28" name="矩形 27"/>
            <p:cNvSpPr/>
            <p:nvPr/>
          </p:nvSpPr>
          <p:spPr>
            <a:xfrm rot="2299722">
              <a:off x="2398017" y="2249463"/>
              <a:ext cx="7594747" cy="7594746"/>
            </a:xfrm>
            <a:prstGeom prst="rect">
              <a:avLst/>
            </a:prstGeom>
            <a:noFill/>
            <a:ln>
              <a:solidFill>
                <a:srgbClr val="0F85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22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3276600" y="3904633"/>
              <a:ext cx="4724400" cy="4508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7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</a:rPr>
                <a:t>02</a:t>
              </a:r>
              <a:endParaRPr lang="zh-CN" altLang="en-US" sz="287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7556480" y="-883920"/>
            <a:ext cx="6065520" cy="4084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5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8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7556480" y="-883920"/>
            <a:ext cx="6065520" cy="4084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3"/>
          <p:cNvSpPr txBox="1"/>
          <p:nvPr/>
        </p:nvSpPr>
        <p:spPr>
          <a:xfrm>
            <a:off x="1321877" y="577175"/>
            <a:ext cx="18158093" cy="10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757974">
              <a:lnSpc>
                <a:spcPct val="150000"/>
              </a:lnSpc>
            </a:pPr>
            <a:r>
              <a:rPr lang="en-US" sz="48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  <a:ea typeface="+mj-ea"/>
              </a:rPr>
              <a:t>311 Homeless Encampment Requests</a:t>
            </a:r>
            <a:endParaRPr lang="en-US" sz="4800" b="1" dirty="0">
              <a:solidFill>
                <a:srgbClr val="00A8A7"/>
              </a:solidFill>
              <a:latin typeface="+mj-ea"/>
              <a:ea typeface="+mj-ea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910563" y="1729541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3"/>
          <p:cNvSpPr txBox="1">
            <a:spLocks/>
          </p:cNvSpPr>
          <p:nvPr/>
        </p:nvSpPr>
        <p:spPr>
          <a:xfrm>
            <a:off x="1638832" y="2344549"/>
            <a:ext cx="21170369" cy="9818273"/>
          </a:xfrm>
          <a:prstGeom prst="rect">
            <a:avLst/>
          </a:prstGeom>
        </p:spPr>
        <p:txBody>
          <a:bodyPr/>
          <a:lstStyle>
            <a:lvl1pPr marL="426728" indent="-426728" algn="l" defTabSz="1706910" rtl="0" eaLnBrk="1" latinLnBrk="0" hangingPunct="1">
              <a:lnSpc>
                <a:spcPct val="90000"/>
              </a:lnSpc>
              <a:spcBef>
                <a:spcPts val="1867"/>
              </a:spcBef>
              <a:buFont typeface="Arial" panose="020B0604020202020204" pitchFamily="34" charset="0"/>
              <a:buChar char="•"/>
              <a:defRPr sz="52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80183" indent="-426728" algn="l" defTabSz="1706910" rtl="0" eaLnBrk="1" latinLnBrk="0" hangingPunct="1">
              <a:lnSpc>
                <a:spcPct val="90000"/>
              </a:lnSpc>
              <a:spcBef>
                <a:spcPts val="933"/>
              </a:spcBef>
              <a:buFont typeface="Arial" panose="020B0604020202020204" pitchFamily="34" charset="0"/>
              <a:buChar char="•"/>
              <a:defRPr sz="4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33638" indent="-426728" algn="l" defTabSz="1706910" rtl="0" eaLnBrk="1" latinLnBrk="0" hangingPunct="1">
              <a:lnSpc>
                <a:spcPct val="90000"/>
              </a:lnSpc>
              <a:spcBef>
                <a:spcPts val="933"/>
              </a:spcBef>
              <a:buFont typeface="Arial" panose="020B0604020202020204" pitchFamily="34" charset="0"/>
              <a:buChar char="•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987093" indent="-426728" algn="l" defTabSz="1706910" rtl="0" eaLnBrk="1" latinLnBrk="0" hangingPunct="1">
              <a:lnSpc>
                <a:spcPct val="90000"/>
              </a:lnSpc>
              <a:spcBef>
                <a:spcPts val="933"/>
              </a:spcBef>
              <a:buFont typeface="Arial" panose="020B0604020202020204" pitchFamily="34" charset="0"/>
              <a:buChar char="•"/>
              <a:defRPr sz="3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840549" indent="-426728" algn="l" defTabSz="1706910" rtl="0" eaLnBrk="1" latinLnBrk="0" hangingPunct="1">
              <a:lnSpc>
                <a:spcPct val="90000"/>
              </a:lnSpc>
              <a:spcBef>
                <a:spcPts val="933"/>
              </a:spcBef>
              <a:buFont typeface="Arial" panose="020B0604020202020204" pitchFamily="34" charset="0"/>
              <a:buChar char="•"/>
              <a:defRPr sz="3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694004" indent="-426728" algn="l" defTabSz="1706910" rtl="0" eaLnBrk="1" latinLnBrk="0" hangingPunct="1">
              <a:lnSpc>
                <a:spcPct val="90000"/>
              </a:lnSpc>
              <a:spcBef>
                <a:spcPts val="933"/>
              </a:spcBef>
              <a:buFont typeface="Arial" panose="020B0604020202020204" pitchFamily="34" charset="0"/>
              <a:buChar char="•"/>
              <a:defRPr sz="3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547459" indent="-426728" algn="l" defTabSz="1706910" rtl="0" eaLnBrk="1" latinLnBrk="0" hangingPunct="1">
              <a:lnSpc>
                <a:spcPct val="90000"/>
              </a:lnSpc>
              <a:spcBef>
                <a:spcPts val="933"/>
              </a:spcBef>
              <a:buFont typeface="Arial" panose="020B0604020202020204" pitchFamily="34" charset="0"/>
              <a:buChar char="•"/>
              <a:defRPr sz="3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914" indent="-426728" algn="l" defTabSz="1706910" rtl="0" eaLnBrk="1" latinLnBrk="0" hangingPunct="1">
              <a:lnSpc>
                <a:spcPct val="90000"/>
              </a:lnSpc>
              <a:spcBef>
                <a:spcPts val="933"/>
              </a:spcBef>
              <a:buFont typeface="Arial" panose="020B0604020202020204" pitchFamily="34" charset="0"/>
              <a:buChar char="•"/>
              <a:defRPr sz="3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254370" indent="-426728" algn="l" defTabSz="1706910" rtl="0" eaLnBrk="1" latinLnBrk="0" hangingPunct="1">
              <a:lnSpc>
                <a:spcPct val="90000"/>
              </a:lnSpc>
              <a:spcBef>
                <a:spcPts val="933"/>
              </a:spcBef>
              <a:buFont typeface="Arial" panose="020B0604020202020204" pitchFamily="34" charset="0"/>
              <a:buChar char="•"/>
              <a:defRPr sz="3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ctr"/>
            <a:r>
              <a:rPr lang="en-US" sz="3982" dirty="0"/>
              <a:t>Provided data: August 2015 – November 2017</a:t>
            </a:r>
          </a:p>
          <a:p>
            <a:pPr fontAlgn="ctr"/>
            <a:r>
              <a:rPr lang="en-US" sz="3982" dirty="0"/>
              <a:t>Type of Analysis:</a:t>
            </a:r>
          </a:p>
          <a:p>
            <a:pPr marL="690623" indent="-396674" fontAlgn="ctr">
              <a:buFont typeface="+mj-lt"/>
              <a:buAutoNum type="arabicPeriod"/>
            </a:pPr>
            <a:r>
              <a:rPr lang="en-US" sz="3982" dirty="0"/>
              <a:t>Source analysis: request source, request efficiency, etc.</a:t>
            </a:r>
          </a:p>
          <a:p>
            <a:pPr marL="690623" indent="-396674" fontAlgn="ctr">
              <a:buFont typeface="+mj-lt"/>
              <a:buAutoNum type="arabicPeriod"/>
            </a:pPr>
            <a:r>
              <a:rPr lang="en-US" sz="3982" dirty="0"/>
              <a:t>Time analysis: total request by weekday and month.</a:t>
            </a:r>
          </a:p>
          <a:p>
            <a:pPr marL="690623" indent="-396674" fontAlgn="ctr">
              <a:buFont typeface="+mj-lt"/>
              <a:buAutoNum type="arabicPeriod"/>
            </a:pPr>
            <a:r>
              <a:rPr lang="en-US" sz="3982" dirty="0"/>
              <a:t>Geospatial analysis: </a:t>
            </a:r>
          </a:p>
          <a:p>
            <a:pPr marL="1204246" lvl="1" indent="-455148" fontAlgn="ctr">
              <a:buFont typeface="Wingdings" charset="2"/>
              <a:buChar char="Ø"/>
            </a:pPr>
            <a:r>
              <a:rPr lang="en-US" sz="3982" dirty="0"/>
              <a:t># of encampment requests based on census tract and council district</a:t>
            </a:r>
          </a:p>
          <a:p>
            <a:pPr marL="1204246" lvl="1" indent="-455148" fontAlgn="ctr">
              <a:buFont typeface="Wingdings" charset="2"/>
              <a:buChar char="Ø"/>
            </a:pPr>
            <a:r>
              <a:rPr lang="en-US" sz="3982" dirty="0"/>
              <a:t>Update rate based on census tract and council district</a:t>
            </a:r>
          </a:p>
          <a:p>
            <a:pPr marL="1204246" lvl="1" indent="-455148" fontAlgn="ctr">
              <a:buFont typeface="Wingdings" charset="2"/>
              <a:buChar char="Ø"/>
            </a:pPr>
            <a:endParaRPr lang="en-US" sz="3982" dirty="0"/>
          </a:p>
          <a:p>
            <a:pPr marL="424812" lvl="1" fontAlgn="ctr">
              <a:spcBef>
                <a:spcPts val="1859"/>
              </a:spcBef>
              <a:defRPr/>
            </a:pPr>
            <a:r>
              <a:rPr lang="en-US" sz="3982" dirty="0"/>
              <a:t>Geocoding (2015-2016 dataset): latitude and longitude -&gt;  census tract </a:t>
            </a:r>
          </a:p>
          <a:p>
            <a:pPr marL="1384408" indent="-813892" defTabSz="455148" fontAlgn="ctr">
              <a:lnSpc>
                <a:spcPct val="200000"/>
              </a:lnSpc>
              <a:buFont typeface="+mj-lt"/>
              <a:buAutoNum type="arabicPeriod"/>
            </a:pPr>
            <a:endParaRPr lang="en-US" sz="3982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922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556480" y="-883920"/>
            <a:ext cx="6065520" cy="4084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3"/>
          <p:cNvSpPr txBox="1"/>
          <p:nvPr/>
        </p:nvSpPr>
        <p:spPr>
          <a:xfrm>
            <a:off x="736697" y="924580"/>
            <a:ext cx="21140024" cy="82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Descriptive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Stats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of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311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Homeless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Encampment</a:t>
            </a:r>
            <a:r>
              <a:rPr lang="zh-CN" altLang="en-US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 </a:t>
            </a:r>
            <a:r>
              <a:rPr lang="en-US" altLang="zh-CN" sz="4779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</a:rPr>
              <a:t>Requests</a:t>
            </a:r>
            <a:endParaRPr lang="en-US" sz="4779" b="1" dirty="0">
              <a:solidFill>
                <a:prstClr val="black">
                  <a:lumMod val="65000"/>
                  <a:lumOff val="35000"/>
                </a:prstClr>
              </a:solidFill>
              <a:latin typeface="+mj-ea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910563" y="1944197"/>
            <a:ext cx="207354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01"/>
          <a:stretch/>
        </p:blipFill>
        <p:spPr>
          <a:xfrm>
            <a:off x="1312430" y="2683404"/>
            <a:ext cx="19988558" cy="941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4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CONTENTSID" val="259"/>
  <p:tag name="MH_SECTIONID" val="260,261,262,263,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403161633"/>
  <p:tag name="MH_LIBRARY" val="CONTENTS"/>
  <p:tag name="MH_TYPE" val="ENTRY"/>
  <p:tag name="ID" val="547141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403161633"/>
  <p:tag name="MH_LIBRARY" val="CONTENTS"/>
  <p:tag name="MH_TYPE" val="ENTRY"/>
  <p:tag name="ID" val="547141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403161633"/>
  <p:tag name="MH_LIBRARY" val="CONTENTS"/>
  <p:tag name="MH_TYPE" val="ENTRY"/>
  <p:tag name="ID" val="547141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403161633"/>
  <p:tag name="MH_LIBRARY" val="CONTENTS"/>
  <p:tag name="MH_TYPE" val="ENTRY"/>
  <p:tag name="ID" val="547141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403161633"/>
  <p:tag name="MH_LIBRARY" val="CONTENTS"/>
  <p:tag name="MH_TYPE" val="ENTRY"/>
  <p:tag name="ID" val="547141"/>
  <p:tag name="MH_ORDER" val="1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F85F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3597</TotalTime>
  <Words>398</Words>
  <Application>Microsoft Macintosh PowerPoint</Application>
  <PresentationFormat>Custom</PresentationFormat>
  <Paragraphs>118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2" baseType="lpstr">
      <vt:lpstr>Calibri</vt:lpstr>
      <vt:lpstr>Carme</vt:lpstr>
      <vt:lpstr>Futura Lt BT</vt:lpstr>
      <vt:lpstr>Gill Sans</vt:lpstr>
      <vt:lpstr>Helvetica</vt:lpstr>
      <vt:lpstr>Impact</vt:lpstr>
      <vt:lpstr>Wingdings</vt:lpstr>
      <vt:lpstr>微软雅黑</vt:lpstr>
      <vt:lpstr>Arial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蔡先森</dc:creator>
  <cp:lastModifiedBy>Yufei Wang</cp:lastModifiedBy>
  <cp:revision>147</cp:revision>
  <dcterms:created xsi:type="dcterms:W3CDTF">2016-04-01T16:17:03Z</dcterms:created>
  <dcterms:modified xsi:type="dcterms:W3CDTF">2017-12-06T17:39:03Z</dcterms:modified>
</cp:coreProperties>
</file>

<file path=docProps/thumbnail.jpeg>
</file>